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3" r:id="rId3"/>
    <p:sldId id="294" r:id="rId4"/>
    <p:sldId id="295" r:id="rId5"/>
    <p:sldId id="257" r:id="rId6"/>
    <p:sldId id="259" r:id="rId7"/>
    <p:sldId id="260" r:id="rId8"/>
    <p:sldId id="283" r:id="rId9"/>
    <p:sldId id="261" r:id="rId10"/>
    <p:sldId id="265" r:id="rId11"/>
    <p:sldId id="270" r:id="rId12"/>
    <p:sldId id="263" r:id="rId13"/>
    <p:sldId id="264" r:id="rId14"/>
    <p:sldId id="266" r:id="rId15"/>
    <p:sldId id="267" r:id="rId16"/>
    <p:sldId id="268" r:id="rId17"/>
    <p:sldId id="269" r:id="rId18"/>
    <p:sldId id="262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9" r:id="rId27"/>
    <p:sldId id="280" r:id="rId28"/>
    <p:sldId id="281" r:id="rId29"/>
    <p:sldId id="278" r:id="rId30"/>
    <p:sldId id="282" r:id="rId31"/>
    <p:sldId id="284" r:id="rId32"/>
    <p:sldId id="287" r:id="rId33"/>
    <p:sldId id="288" r:id="rId34"/>
    <p:sldId id="285" r:id="rId35"/>
    <p:sldId id="286" r:id="rId36"/>
    <p:sldId id="289" r:id="rId37"/>
    <p:sldId id="292" r:id="rId38"/>
    <p:sldId id="290" r:id="rId39"/>
    <p:sldId id="291" r:id="rId40"/>
    <p:sldId id="258" r:id="rId4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86" y="-7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41596F-F224-4226-9ED9-6A46A0DEA008}" type="datetimeFigureOut">
              <a:rPr lang="pt-BR" smtClean="0"/>
              <a:pPr/>
              <a:t>18/04/2019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6B8449A-8560-460F-9E4D-0B127EC2C3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758057"/>
          </a:xfrm>
        </p:spPr>
        <p:txBody>
          <a:bodyPr>
            <a:noAutofit/>
          </a:bodyPr>
          <a:lstStyle/>
          <a:p>
            <a:pPr algn="l"/>
            <a:r>
              <a:rPr lang="pt-BR" sz="13000" dirty="0" smtClean="0">
                <a:solidFill>
                  <a:srgbClr val="C00000"/>
                </a:solidFill>
                <a:latin typeface="Cooper Black" pitchFamily="18" charset="0"/>
              </a:rPr>
              <a:t>Páscoa</a:t>
            </a:r>
            <a:endParaRPr lang="pt-BR" sz="13000" dirty="0">
              <a:solidFill>
                <a:srgbClr val="C00000"/>
              </a:solidFill>
              <a:latin typeface="Cooper Black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3957488"/>
            <a:ext cx="7772400" cy="1199704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3500" b="1" dirty="0" smtClean="0">
                <a:solidFill>
                  <a:schemeClr val="tx1"/>
                </a:solidFill>
              </a:rPr>
              <a:t>Ana Maria de Souza Rodrigues</a:t>
            </a:r>
          </a:p>
          <a:p>
            <a:pPr algn="ctr"/>
            <a:r>
              <a:rPr lang="pt-BR" sz="3500" b="1" dirty="0" smtClean="0">
                <a:solidFill>
                  <a:schemeClr val="tx1"/>
                </a:solidFill>
              </a:rPr>
              <a:t>Especialista em Educação</a:t>
            </a:r>
            <a:endParaRPr lang="pt-BR" sz="35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2656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-7WvkNKPr8w8/T0Yojagn94I/AAAAAAAADMs/ga8YqQG58Uo/s1600/o-povo-hebreu-no-Egi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2" y="0"/>
            <a:ext cx="5177371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137720" y="1412776"/>
            <a:ext cx="3898776" cy="489654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lnSpc>
                <a:spcPct val="150000"/>
              </a:lnSpc>
            </a:pPr>
            <a:r>
              <a:rPr lang="pt-BR" sz="6000" dirty="0" smtClean="0">
                <a:solidFill>
                  <a:schemeClr val="tx1"/>
                </a:solidFill>
              </a:rPr>
              <a:t>POVO</a:t>
            </a:r>
          </a:p>
          <a:p>
            <a:pPr algn="ctr">
              <a:lnSpc>
                <a:spcPct val="150000"/>
              </a:lnSpc>
            </a:pPr>
            <a:r>
              <a:rPr lang="pt-BR" sz="6000" dirty="0" smtClean="0">
                <a:solidFill>
                  <a:schemeClr val="tx1"/>
                </a:solidFill>
              </a:rPr>
              <a:t>JUDEU</a:t>
            </a:r>
            <a:endParaRPr lang="pt-BR" sz="60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108" y="530120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1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rcauniversal.com/mundocristao/series/noticias/imagens/principal_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6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449982" y="188640"/>
            <a:ext cx="8229600" cy="144016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t-BR" sz="4500" dirty="0" smtClean="0">
                <a:solidFill>
                  <a:schemeClr val="tx1"/>
                </a:solidFill>
              </a:rPr>
              <a:t>JUDEUS ESCRAVISADOS </a:t>
            </a:r>
          </a:p>
          <a:p>
            <a:pPr algn="ctr"/>
            <a:r>
              <a:rPr lang="pt-BR" sz="4500" dirty="0" smtClean="0">
                <a:solidFill>
                  <a:schemeClr val="tx1"/>
                </a:solidFill>
              </a:rPr>
              <a:t>NO </a:t>
            </a:r>
            <a:r>
              <a:rPr lang="pt-BR" sz="4500" dirty="0">
                <a:solidFill>
                  <a:schemeClr val="tx1"/>
                </a:solidFill>
              </a:rPr>
              <a:t>EGITO</a:t>
            </a:r>
          </a:p>
          <a:p>
            <a:pPr algn="ctr"/>
            <a:endParaRPr lang="pt-BR" sz="45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94" y="5445224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2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ucursobiblico.zip.net/images/sarc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5"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425974" y="292696"/>
            <a:ext cx="3459510" cy="93610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t-BR" sz="4500" dirty="0" smtClean="0">
                <a:solidFill>
                  <a:schemeClr val="tx1"/>
                </a:solidFill>
              </a:rPr>
              <a:t>MOISÉS</a:t>
            </a:r>
            <a:endParaRPr lang="pt-BR" sz="4500" dirty="0">
              <a:solidFill>
                <a:schemeClr val="tx1"/>
              </a:solidFill>
            </a:endParaRPr>
          </a:p>
          <a:p>
            <a:pPr algn="ctr"/>
            <a:endParaRPr lang="pt-BR" sz="45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7192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3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93704" y="269776"/>
            <a:ext cx="3898776" cy="6327576"/>
          </a:xfrm>
        </p:spPr>
        <p:txBody>
          <a:bodyPr>
            <a:normAutofit/>
          </a:bodyPr>
          <a:lstStyle/>
          <a:p>
            <a:pPr algn="ctr"/>
            <a:r>
              <a:rPr lang="pt-BR" sz="4500" b="1" dirty="0" smtClean="0">
                <a:solidFill>
                  <a:schemeClr val="tx1"/>
                </a:solidFill>
              </a:rPr>
              <a:t>PÁSCOA DOS JUDEUS</a:t>
            </a:r>
            <a:br>
              <a:rPr lang="pt-BR" sz="4500" b="1" dirty="0" smtClean="0">
                <a:solidFill>
                  <a:schemeClr val="tx1"/>
                </a:solidFill>
              </a:rPr>
            </a:br>
            <a:r>
              <a:rPr lang="pt-BR" sz="4500" b="1" dirty="0" smtClean="0">
                <a:solidFill>
                  <a:schemeClr val="tx1"/>
                </a:solidFill>
              </a:rPr>
              <a:t/>
            </a:r>
            <a:br>
              <a:rPr lang="pt-BR" sz="4500" b="1" dirty="0" smtClean="0">
                <a:solidFill>
                  <a:schemeClr val="tx1"/>
                </a:solidFill>
              </a:rPr>
            </a:br>
            <a:r>
              <a:rPr lang="pt-BR" sz="4500" b="1" dirty="0" smtClean="0">
                <a:solidFill>
                  <a:schemeClr val="tx1"/>
                </a:solidFill>
              </a:rPr>
              <a:t/>
            </a:r>
            <a:br>
              <a:rPr lang="pt-BR" sz="4500" b="1" dirty="0" smtClean="0">
                <a:solidFill>
                  <a:schemeClr val="tx1"/>
                </a:solidFill>
              </a:rPr>
            </a:br>
            <a:r>
              <a:rPr lang="pt-BR" sz="4500" dirty="0" smtClean="0">
                <a:solidFill>
                  <a:schemeClr val="tx1"/>
                </a:solidFill>
              </a:rPr>
              <a:t>FARAÓ</a:t>
            </a:r>
            <a:r>
              <a:rPr lang="pt-BR" sz="4500" dirty="0">
                <a:solidFill>
                  <a:schemeClr val="tx1"/>
                </a:solidFill>
              </a:rPr>
              <a:t/>
            </a:r>
            <a:br>
              <a:rPr lang="pt-BR" sz="4500" dirty="0">
                <a:solidFill>
                  <a:schemeClr val="tx1"/>
                </a:solidFill>
              </a:rPr>
            </a:br>
            <a:endParaRPr lang="pt-BR" sz="4500" b="1" dirty="0">
              <a:solidFill>
                <a:schemeClr val="tx1"/>
              </a:solidFill>
            </a:endParaRPr>
          </a:p>
        </p:txBody>
      </p:sp>
      <p:sp>
        <p:nvSpPr>
          <p:cNvPr id="2050" name="AutoShape 2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8" name="Picture 10" descr="http://3.bp.blogspot.com/_8pE8hxT-QlI/S944mmx8-CI/AAAAAAAAA_w/7PC6cy_YteM/s1600/MOISS%25%7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24"/>
            <a:ext cx="4716016" cy="6839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30120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500" b="1" dirty="0" smtClean="0">
                <a:solidFill>
                  <a:schemeClr val="tx1"/>
                </a:solidFill>
              </a:rPr>
              <a:t>PÁSCOA DOS JUDEUS</a:t>
            </a:r>
            <a:endParaRPr lang="pt-BR" sz="4500" b="1" dirty="0">
              <a:solidFill>
                <a:schemeClr val="tx1"/>
              </a:solidFill>
            </a:endParaRPr>
          </a:p>
        </p:txBody>
      </p:sp>
      <p:sp>
        <p:nvSpPr>
          <p:cNvPr id="2050" name="AutoShape 2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2" name="AutoShape 4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6" name="Picture 8" descr="http://2.bp.blogspot.com/-bhpEZCSCIGo/Ta7P47vtjiI/AAAAAAAAAfM/Zul3ptyf96s/s1600/p%25C3%25A1scoa.jpg"/>
          <p:cNvPicPr>
            <a:picLocks noChangeAspect="1" noChangeArrowheads="1"/>
          </p:cNvPicPr>
          <p:nvPr/>
        </p:nvPicPr>
        <p:blipFill>
          <a:blip r:embed="rId2" cstate="print"/>
          <a:srcRect t="6901"/>
          <a:stretch>
            <a:fillRect/>
          </a:stretch>
        </p:blipFill>
        <p:spPr bwMode="auto">
          <a:xfrm>
            <a:off x="1766568" y="1124744"/>
            <a:ext cx="5332433" cy="54044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500" b="1" dirty="0" smtClean="0">
                <a:solidFill>
                  <a:schemeClr val="tx1"/>
                </a:solidFill>
              </a:rPr>
              <a:t>PÁSCOA DOS JUDEUS</a:t>
            </a:r>
            <a:endParaRPr lang="pt-BR" sz="4500" b="1" dirty="0">
              <a:solidFill>
                <a:schemeClr val="tx1"/>
              </a:solidFill>
            </a:endParaRPr>
          </a:p>
        </p:txBody>
      </p:sp>
      <p:sp>
        <p:nvSpPr>
          <p:cNvPr id="2050" name="AutoShape 2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2" name="AutoShape 4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0" name="Picture 2" descr="http://4.bp.blogspot.com/-dVHv181aHY8/T3PIB0iZIfI/AAAAAAAAaXI/qex92-M3BjI/s400/travessia-do-mar-vermelho.jpg"/>
          <p:cNvPicPr>
            <a:picLocks noChangeAspect="1" noChangeArrowheads="1"/>
          </p:cNvPicPr>
          <p:nvPr/>
        </p:nvPicPr>
        <p:blipFill>
          <a:blip r:embed="rId2" cstate="print"/>
          <a:srcRect t="23918"/>
          <a:stretch>
            <a:fillRect/>
          </a:stretch>
        </p:blipFill>
        <p:spPr bwMode="auto">
          <a:xfrm>
            <a:off x="1259632" y="974532"/>
            <a:ext cx="6552728" cy="5683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29816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pt-BR" sz="6500" b="1" dirty="0" smtClean="0">
                <a:solidFill>
                  <a:schemeClr val="tx1"/>
                </a:solidFill>
              </a:rPr>
              <a:t>PÁSCOA DOS JUDEUS</a:t>
            </a:r>
            <a:endParaRPr lang="pt-BR" sz="6500" b="1" dirty="0">
              <a:solidFill>
                <a:schemeClr val="tx1"/>
              </a:solidFill>
            </a:endParaRPr>
          </a:p>
        </p:txBody>
      </p:sp>
      <p:sp>
        <p:nvSpPr>
          <p:cNvPr id="2050" name="AutoShape 2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2" name="AutoShape 4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67544" y="1412776"/>
            <a:ext cx="8229600" cy="5112568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PASSAGEM DA 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ESCRAVIDÃO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PARA  A 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LIBERTAÇÃO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</a:t>
            </a:r>
            <a:endParaRPr kumimoji="0" lang="pt-BR" sz="6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7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</p:spPr>
        <p:txBody>
          <a:bodyPr>
            <a:normAutofit/>
          </a:bodyPr>
          <a:lstStyle/>
          <a:p>
            <a:pPr algn="ctr">
              <a:lnSpc>
                <a:spcPct val="170000"/>
              </a:lnSpc>
              <a:buNone/>
            </a:pPr>
            <a:r>
              <a:rPr lang="pt-BR" sz="5500" b="1" dirty="0" smtClean="0">
                <a:solidFill>
                  <a:schemeClr val="bg1"/>
                </a:solidFill>
              </a:rPr>
              <a:t>PASSAGEM DA </a:t>
            </a:r>
            <a:r>
              <a:rPr lang="pt-BR" sz="5500" b="1" u="sng" dirty="0" smtClean="0">
                <a:solidFill>
                  <a:schemeClr val="bg1"/>
                </a:solidFill>
              </a:rPr>
              <a:t>ESCRAVIDÃO</a:t>
            </a:r>
            <a:r>
              <a:rPr lang="pt-BR" sz="5500" b="1" dirty="0" smtClean="0">
                <a:solidFill>
                  <a:schemeClr val="bg1"/>
                </a:solidFill>
              </a:rPr>
              <a:t> PARA   </a:t>
            </a:r>
          </a:p>
          <a:p>
            <a:pPr algn="ctr">
              <a:lnSpc>
                <a:spcPct val="170000"/>
              </a:lnSpc>
              <a:buNone/>
            </a:pPr>
            <a:r>
              <a:rPr lang="pt-BR" sz="5500" b="1" dirty="0" smtClean="0">
                <a:solidFill>
                  <a:schemeClr val="bg1"/>
                </a:solidFill>
              </a:rPr>
              <a:t> A </a:t>
            </a:r>
            <a:r>
              <a:rPr lang="pt-BR" sz="5500" b="1" u="sng" dirty="0" smtClean="0">
                <a:solidFill>
                  <a:schemeClr val="bg1"/>
                </a:solidFill>
              </a:rPr>
              <a:t>LIBERTAÇÃO</a:t>
            </a:r>
            <a:endParaRPr lang="pt-BR" sz="5500" b="1" u="sng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5175448"/>
          </a:xfrm>
        </p:spPr>
        <p:txBody>
          <a:bodyPr>
            <a:noAutofit/>
          </a:bodyPr>
          <a:lstStyle/>
          <a:p>
            <a:pPr algn="ctr"/>
            <a:r>
              <a:rPr lang="pt-BR" sz="9000" b="1" dirty="0" smtClean="0">
                <a:solidFill>
                  <a:srgbClr val="C00000"/>
                </a:solidFill>
                <a:latin typeface="Cooper Black" pitchFamily="18" charset="0"/>
              </a:rPr>
              <a:t>PÁSCOA</a:t>
            </a:r>
            <a:br>
              <a:rPr lang="pt-BR" sz="9000" b="1" dirty="0" smtClean="0">
                <a:solidFill>
                  <a:srgbClr val="C00000"/>
                </a:solidFill>
                <a:latin typeface="Cooper Black" pitchFamily="18" charset="0"/>
              </a:rPr>
            </a:br>
            <a: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  <a:t>DE </a:t>
            </a:r>
            <a:b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</a:br>
            <a: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  <a:t>JESUS</a:t>
            </a:r>
            <a:endParaRPr lang="pt-BR" sz="9000" b="1" dirty="0">
              <a:solidFill>
                <a:srgbClr val="C00000"/>
              </a:solidFill>
              <a:latin typeface="Cooper Black" pitchFamily="18" charset="0"/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reporterdecristo.com/wp-content/uploads/2010/08/Jesus-e-o-Milagre-do-Vinho2.jpg"/>
          <p:cNvPicPr>
            <a:picLocks noChangeAspect="1" noChangeArrowheads="1"/>
          </p:cNvPicPr>
          <p:nvPr/>
        </p:nvPicPr>
        <p:blipFill>
          <a:blip r:embed="rId2" cstate="print"/>
          <a:srcRect b="41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noticiascatolicas.com.br/wp-content/uploads/2013/01/14-300x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http://www.oiwo.com/wp-content/uploads/Imagens-de-milagres-de-Jesus-1.jpg"/>
          <p:cNvSpPr>
            <a:spLocks noChangeAspect="1" noChangeArrowheads="1"/>
          </p:cNvSpPr>
          <p:nvPr/>
        </p:nvSpPr>
        <p:spPr bwMode="auto">
          <a:xfrm>
            <a:off x="155575" y="-1562100"/>
            <a:ext cx="4352925" cy="3257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2772" name="Picture 4" descr="http://www.oiwo.com/wp-content/uploads/Imagens-de-milagres-de-Jesu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053" cy="6858000"/>
          </a:xfrm>
          <a:prstGeom prst="rect">
            <a:avLst/>
          </a:prstGeom>
          <a:noFill/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osmilagresdejesus.net/Jesus_on_the_Water_25K.jpg"/>
          <p:cNvPicPr>
            <a:picLocks noChangeAspect="1" noChangeArrowheads="1"/>
          </p:cNvPicPr>
          <p:nvPr/>
        </p:nvPicPr>
        <p:blipFill>
          <a:blip r:embed="rId2" cstate="print"/>
          <a:srcRect l="8718"/>
          <a:stretch>
            <a:fillRect/>
          </a:stretch>
        </p:blipFill>
        <p:spPr bwMode="auto">
          <a:xfrm>
            <a:off x="-36512" y="0"/>
            <a:ext cx="4141562" cy="6858000"/>
          </a:xfrm>
          <a:prstGeom prst="rect">
            <a:avLst/>
          </a:prstGeom>
          <a:noFill/>
        </p:spPr>
      </p:pic>
      <p:pic>
        <p:nvPicPr>
          <p:cNvPr id="34822" name="Picture 6" descr="https://encrypted-tbn3.gstatic.com/images?q=tbn:ANd9GcRQsjfYn9VqaaDLOFDpcaxKC76hKAxB6LPwHW9BuVX5gn0q5MMu0A"/>
          <p:cNvPicPr>
            <a:picLocks noChangeAspect="1" noChangeArrowheads="1"/>
          </p:cNvPicPr>
          <p:nvPr/>
        </p:nvPicPr>
        <p:blipFill>
          <a:blip r:embed="rId3" cstate="print"/>
          <a:srcRect l="4404" r="5325"/>
          <a:stretch>
            <a:fillRect/>
          </a:stretch>
        </p:blipFill>
        <p:spPr bwMode="auto">
          <a:xfrm>
            <a:off x="3977128" y="0"/>
            <a:ext cx="5166872" cy="6858000"/>
          </a:xfrm>
          <a:prstGeom prst="rect">
            <a:avLst/>
          </a:prstGeom>
          <a:noFill/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4.bp.blogspot.com/_vBQVD3n59mo/Skf1J3DHVfI/AAAAAAAAB90/JH-Ebf0CWb0/s400/o+segundo+milagre+em+can%C3%A1,+cura+do+filho+do+oficial,+milagres+de+jesus.jpg"/>
          <p:cNvPicPr>
            <a:picLocks noChangeAspect="1" noChangeArrowheads="1"/>
          </p:cNvPicPr>
          <p:nvPr/>
        </p:nvPicPr>
        <p:blipFill>
          <a:blip r:embed="rId2" cstate="print"/>
          <a:srcRect l="10390" r="67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30120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blog.cancaonova.com/felipeaquino/files/2013/02/jesus-r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37335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1.bp.blogspot.com/-m8P8SZ8Id1s/ToofuU-p3EI/AAAAAAAAAtc/4b5hmAVuqDY/s640/Judas+money+betray+Jesus.jpg"/>
          <p:cNvPicPr>
            <a:picLocks noChangeAspect="1" noChangeArrowheads="1"/>
          </p:cNvPicPr>
          <p:nvPr/>
        </p:nvPicPr>
        <p:blipFill>
          <a:blip r:embed="rId2" cstate="print"/>
          <a:srcRect l="10472" r="6085"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historiasbiblicas.advir.com/historiasbiblicassitefiguras/morte%20de%20jesus/Digitalizar0263.jpg"/>
          <p:cNvPicPr>
            <a:picLocks noChangeAspect="1" noChangeArrowheads="1"/>
          </p:cNvPicPr>
          <p:nvPr/>
        </p:nvPicPr>
        <p:blipFill>
          <a:blip r:embed="rId2" cstate="print"/>
          <a:srcRect r="3976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171.imageshack.us/img171/8919/3cristoantepilatos.jpg"/>
          <p:cNvPicPr>
            <a:picLocks noChangeAspect="1" noChangeArrowheads="1"/>
          </p:cNvPicPr>
          <p:nvPr/>
        </p:nvPicPr>
        <p:blipFill>
          <a:blip r:embed="rId2" cstate="print"/>
          <a:srcRect l="7879" r="5178"/>
          <a:stretch>
            <a:fillRect/>
          </a:stretch>
        </p:blipFill>
        <p:spPr bwMode="auto">
          <a:xfrm>
            <a:off x="-36512" y="27384"/>
            <a:ext cx="9180512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redemaranatha.com.br/wp-content/uploads/2011/09/172-solte_barrabas.jpg"/>
          <p:cNvPicPr>
            <a:picLocks noChangeAspect="1" noChangeArrowheads="1"/>
          </p:cNvPicPr>
          <p:nvPr/>
        </p:nvPicPr>
        <p:blipFill>
          <a:blip r:embed="rId2" cstate="print"/>
          <a:srcRect l="3886" r="10173"/>
          <a:stretch>
            <a:fillRect/>
          </a:stretch>
        </p:blipFill>
        <p:spPr bwMode="auto">
          <a:xfrm>
            <a:off x="-50453" y="0"/>
            <a:ext cx="9194453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3.bp.blogspot.com/-8P-zRCpRAWk/T9vHZhSXFAI/AAAAAAAAVEg/2P6BB3i2ImU/s1600/0_Trai%C3%A7%C3%A3o+e+Pris%C3%A3o+de+Jesus_2.jpg"/>
          <p:cNvPicPr>
            <a:picLocks noChangeAspect="1" noChangeArrowheads="1"/>
          </p:cNvPicPr>
          <p:nvPr/>
        </p:nvPicPr>
        <p:blipFill>
          <a:blip r:embed="rId2" cstate="print"/>
          <a:srcRect l="4772"/>
          <a:stretch>
            <a:fillRect/>
          </a:stretch>
        </p:blipFill>
        <p:spPr bwMode="auto">
          <a:xfrm>
            <a:off x="-36512" y="0"/>
            <a:ext cx="9329598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encrypted-tbn0.gstatic.com/images?q=tbn:ANd9GcQqx9JzN1UBFsJFqBB_54DWl_HCSGJz8XExYr9GdhzsKVzABdTXzw"/>
          <p:cNvPicPr>
            <a:picLocks noChangeAspect="1" noChangeArrowheads="1"/>
          </p:cNvPicPr>
          <p:nvPr/>
        </p:nvPicPr>
        <p:blipFill>
          <a:blip r:embed="rId2" cstate="print"/>
          <a:srcRect r="16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lh4.ggpht.com/-sbckED7glaM/ULGYVP7WqxI/AAAAAAAAClQ/5hUv49k8uVs/jesus%252520carregando%252520a%252520cruz%252520-%252520Priscila%252520e%252520Maxwell%252520Palheta_thumb.jpg?imgmax=800"/>
          <p:cNvPicPr>
            <a:picLocks noChangeAspect="1" noChangeArrowheads="1"/>
          </p:cNvPicPr>
          <p:nvPr/>
        </p:nvPicPr>
        <p:blipFill>
          <a:blip r:embed="rId2" cstate="print"/>
          <a:srcRect l="2417" r="7618"/>
          <a:stretch>
            <a:fillRect/>
          </a:stretch>
        </p:blipFill>
        <p:spPr bwMode="auto">
          <a:xfrm>
            <a:off x="-36512" y="0"/>
            <a:ext cx="936104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2.bp.blogspot.com/-jbRuXUpgYjs/TbLmmyoEuTI/AAAAAAAAACE/9Vgx0Rj78rM/s1600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053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4.bp.blogspot.com/-AFrg-86cvPw/TWB9YDYkewI/AAAAAAAAAN0/dt3Hoba4XpY/s640/ladr%25C3%25A3o+da+cru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1.bp.blogspot.com/_FOmiD7vnuzk/SbkT31uOqFI/AAAAAAAAAX8/YKktl6RkXiQ/s400/calv%C3%A1rio.jpg"/>
          <p:cNvPicPr>
            <a:picLocks noChangeAspect="1" noChangeArrowheads="1"/>
          </p:cNvPicPr>
          <p:nvPr/>
        </p:nvPicPr>
        <p:blipFill>
          <a:blip r:embed="rId2" cstate="print"/>
          <a:srcRect l="3550" r="4797" b="8001"/>
          <a:stretch>
            <a:fillRect/>
          </a:stretch>
        </p:blipFill>
        <p:spPr bwMode="auto">
          <a:xfrm>
            <a:off x="0" y="0"/>
            <a:ext cx="9144000" cy="690685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2.bp.blogspot.com/_bE3kEf3jbes/S9OTa_0xCUI/AAAAAAAAAig/wND-jMmnWA8/s320/249+TUMULO+DO+SENH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3.bp.blogspot.com/_lX597Io78vA/S7gOBjMStxI/AAAAAAAAB9Y/6OtF6TKL7ts/s1600/Jesus+sendo+sepultado.jpg"/>
          <p:cNvPicPr>
            <a:picLocks noChangeAspect="1" noChangeArrowheads="1"/>
          </p:cNvPicPr>
          <p:nvPr/>
        </p:nvPicPr>
        <p:blipFill>
          <a:blip r:embed="rId2" cstate="print"/>
          <a:srcRect t="25218" b="5488"/>
          <a:stretch>
            <a:fillRect/>
          </a:stretch>
        </p:blipFill>
        <p:spPr bwMode="auto">
          <a:xfrm>
            <a:off x="0" y="-21684"/>
            <a:ext cx="9144000" cy="6879684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ibgjovem.files.wordpress.com/2012/05/sepulcro-vaz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C:\Documents and Settings\Manutenção\Desktop\pascoa201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domvob.files.wordpress.com/2012/01/foto-638-2.jpg?w=510"/>
          <p:cNvPicPr>
            <a:picLocks noChangeAspect="1" noChangeArrowheads="1"/>
          </p:cNvPicPr>
          <p:nvPr/>
        </p:nvPicPr>
        <p:blipFill>
          <a:blip r:embed="rId2" cstate="print"/>
          <a:srcRect l="3509" r="3554" b="7720"/>
          <a:stretch>
            <a:fillRect/>
          </a:stretch>
        </p:blipFill>
        <p:spPr bwMode="auto">
          <a:xfrm>
            <a:off x="1" y="-1"/>
            <a:ext cx="9180512" cy="6836759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800" y="26064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29816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pt-BR" sz="8000" b="1" dirty="0" smtClean="0">
                <a:solidFill>
                  <a:schemeClr val="tx1"/>
                </a:solidFill>
              </a:rPr>
              <a:t>PÁSCOA HOJE...</a:t>
            </a:r>
            <a:endParaRPr lang="pt-BR" sz="8000" b="1" dirty="0">
              <a:solidFill>
                <a:schemeClr val="tx1"/>
              </a:solidFill>
            </a:endParaRPr>
          </a:p>
        </p:txBody>
      </p:sp>
      <p:sp>
        <p:nvSpPr>
          <p:cNvPr id="2050" name="AutoShape 2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2" name="AutoShape 4" descr="http://www.midiagospel.com.br/http:/www.midiagospel.com.br/images/stories/geral/biblicos/pascoa/pascoa-judaica-pascoa-crista.jpg"/>
          <p:cNvSpPr>
            <a:spLocks noChangeAspect="1" noChangeArrowheads="1"/>
          </p:cNvSpPr>
          <p:nvPr/>
        </p:nvSpPr>
        <p:spPr bwMode="auto">
          <a:xfrm>
            <a:off x="155575" y="-868363"/>
            <a:ext cx="2419350" cy="1809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467544" y="1412776"/>
            <a:ext cx="8229600" cy="511256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PASSAGEM  DA 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MORTE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PARA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 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VIDA</a:t>
            </a:r>
            <a:r>
              <a:rPr kumimoji="0" lang="pt-BR" sz="6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</a:t>
            </a:r>
            <a:endParaRPr kumimoji="0" lang="pt-BR" sz="6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7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18864" y="778694"/>
            <a:ext cx="8229600" cy="5098578"/>
          </a:xfrm>
        </p:spPr>
        <p:txBody>
          <a:bodyPr>
            <a:normAutofit/>
          </a:bodyPr>
          <a:lstStyle/>
          <a:p>
            <a:pPr algn="ctr"/>
            <a: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  <a:t>SÍMBOLOS </a:t>
            </a:r>
            <a:b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</a:br>
            <a: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  <a:t>DA </a:t>
            </a:r>
            <a:b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</a:br>
            <a:r>
              <a:rPr lang="pt-BR" sz="9000" dirty="0" smtClean="0">
                <a:solidFill>
                  <a:srgbClr val="C00000"/>
                </a:solidFill>
                <a:latin typeface="Cooper Black" pitchFamily="18" charset="0"/>
              </a:rPr>
              <a:t>PÁSCOA</a:t>
            </a:r>
            <a:endParaRPr lang="pt-BR" sz="9000" dirty="0">
              <a:solidFill>
                <a:srgbClr val="C00000"/>
              </a:solidFill>
              <a:latin typeface="Cooper Black" pitchFamily="18" charset="0"/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395536" y="44624"/>
            <a:ext cx="8568952" cy="3024336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57346" name="Picture 2" descr="C:\Documents and Settings\Manutenção\Desktop\COELHO E OVO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974461"/>
            <a:ext cx="5825068" cy="2766907"/>
          </a:xfrm>
          <a:prstGeom prst="rect">
            <a:avLst/>
          </a:prstGeom>
          <a:noFill/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77688" y="706686"/>
            <a:ext cx="8686800" cy="3514402"/>
          </a:xfrm>
        </p:spPr>
        <p:txBody>
          <a:bodyPr>
            <a:normAutofit fontScale="90000"/>
          </a:bodyPr>
          <a:lstStyle/>
          <a:p>
            <a:pPr lvl="0"/>
            <a:r>
              <a:rPr lang="pt-BR" sz="4400" dirty="0" smtClean="0">
                <a:solidFill>
                  <a:srgbClr val="C00000"/>
                </a:solidFill>
                <a:latin typeface="Cooper Black" pitchFamily="18" charset="0"/>
              </a:rPr>
              <a:t>COELHO</a:t>
            </a:r>
            <a:r>
              <a:rPr lang="pt-BR" sz="4400" dirty="0" smtClean="0">
                <a:solidFill>
                  <a:schemeClr val="tx1"/>
                </a:solidFill>
                <a:latin typeface="Cooper Black" pitchFamily="18" charset="0"/>
              </a:rPr>
              <a:t>: SÍMBOLO DE RÁPIDA E MÚLTIPLA FECUNDIDADE. MAIOR Nº DE PESSOAS CONVERTIDAS.</a:t>
            </a:r>
            <a:br>
              <a:rPr lang="pt-BR" sz="4400" dirty="0" smtClean="0">
                <a:solidFill>
                  <a:schemeClr val="tx1"/>
                </a:solidFill>
                <a:latin typeface="Cooper Black" pitchFamily="18" charset="0"/>
              </a:rPr>
            </a:br>
            <a:r>
              <a:rPr lang="pt-BR" sz="4400" dirty="0" smtClean="0">
                <a:solidFill>
                  <a:srgbClr val="C00000"/>
                </a:solidFill>
                <a:latin typeface="Cooper Black" pitchFamily="18" charset="0"/>
              </a:rPr>
              <a:t>OVO</a:t>
            </a:r>
            <a:r>
              <a:rPr lang="pt-BR" sz="4400" dirty="0" smtClean="0">
                <a:solidFill>
                  <a:schemeClr val="tx1"/>
                </a:solidFill>
                <a:latin typeface="Cooper Black" pitchFamily="18" charset="0"/>
              </a:rPr>
              <a:t>: SÍMBOLO DA VIDA. NASCER UMA NOVA PESSOA.</a:t>
            </a:r>
            <a:br>
              <a:rPr lang="pt-BR" sz="4400" dirty="0" smtClean="0">
                <a:solidFill>
                  <a:schemeClr val="tx1"/>
                </a:solidFill>
                <a:latin typeface="Cooper Black" pitchFamily="18" charset="0"/>
              </a:rPr>
            </a:br>
            <a:endParaRPr lang="pt-BR" dirty="0"/>
          </a:p>
        </p:txBody>
      </p:sp>
      <p:pic>
        <p:nvPicPr>
          <p:cNvPr id="6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eltigris.files.wordpress.com/2012/03/sol_girass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1517"/>
            <a:ext cx="4312188" cy="4103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ítulo 3"/>
          <p:cNvSpPr txBox="1">
            <a:spLocks/>
          </p:cNvSpPr>
          <p:nvPr/>
        </p:nvSpPr>
        <p:spPr>
          <a:xfrm>
            <a:off x="4716016" y="0"/>
            <a:ext cx="4427984" cy="5201816"/>
          </a:xfrm>
          <a:prstGeom prst="rect">
            <a:avLst/>
          </a:prstGeom>
        </p:spPr>
        <p:txBody>
          <a:bodyPr vert="horz" anchor="b">
            <a:normAutofit fontScale="6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DEVEMOS SER COMO O 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GIRASSOL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, VOLTADOS PARA A LUZ </a:t>
            </a: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DE DEUS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64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4320480" y="44624"/>
            <a:ext cx="4644008" cy="4968552"/>
          </a:xfrm>
          <a:prstGeom prst="rect">
            <a:avLst/>
          </a:prstGeom>
        </p:spPr>
        <p:txBody>
          <a:bodyPr vert="horz" anchor="b">
            <a:normAutofit fontScale="5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NA PÁSCOA DE MOISÉS SE OFERECIA UM 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CORDEIRO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COMO SACRIFÍCIO. JESUS FOI O CORDEIRO. </a:t>
            </a: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ELE PRÓPRIO SE SACRIFICOU.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56322" name="Picture 2" descr="C:\Documents and Settings\Manutenção\Desktop\OVELHA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4299098" cy="4299098"/>
          </a:xfrm>
          <a:prstGeom prst="rect">
            <a:avLst/>
          </a:prstGeom>
          <a:noFill/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32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4139952" y="44624"/>
            <a:ext cx="4824536" cy="4968552"/>
          </a:xfrm>
          <a:prstGeom prst="rect">
            <a:avLst/>
          </a:prstGeom>
        </p:spPr>
        <p:txBody>
          <a:bodyPr vert="horz" anchor="b">
            <a:normAutofit fontScale="6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VELA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: CRISTO É A LUZ. DEVEMOS </a:t>
            </a: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SER COMO ELE, ILUMINANDO OS CAMINHOS DAS PESSOAS.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58370" name="Picture 2" descr="C:\Documents and Settings\Manutenção\Desktop\vela_f9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515" y="548680"/>
            <a:ext cx="3888432" cy="5832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3995936" y="44624"/>
            <a:ext cx="5148064" cy="4176464"/>
          </a:xfrm>
          <a:prstGeom prst="rect">
            <a:avLst/>
          </a:prstGeom>
        </p:spPr>
        <p:txBody>
          <a:bodyPr vert="horz" anchor="b">
            <a:normAutofit fontScale="77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SINO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: ANUNCIAM A ALEGRIA DA RESSURREIÇÃO.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59394" name="Picture 2" descr="C:\Documents and Settings\Manutenção\Desktop\SINO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80" y="764704"/>
            <a:ext cx="4584128" cy="3384376"/>
          </a:xfrm>
          <a:prstGeom prst="rect">
            <a:avLst/>
          </a:prstGeom>
          <a:noFill/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79" y="5157192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4860032" y="-171400"/>
            <a:ext cx="4176464" cy="5400600"/>
          </a:xfrm>
          <a:prstGeom prst="rect">
            <a:avLst/>
          </a:prstGeom>
        </p:spPr>
        <p:txBody>
          <a:bodyPr vert="horz" anchor="b">
            <a:normAutofit fontScale="6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PEIXE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: ASSIM COMO O PEIXE NÃO VIVE</a:t>
            </a:r>
            <a:r>
              <a:rPr kumimoji="0" lang="pt-BR" sz="55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FORA D</a:t>
            </a:r>
            <a:r>
              <a:rPr lang="pt-BR" sz="55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ooper Black" pitchFamily="18" charset="0"/>
                <a:ea typeface="+mj-ea"/>
                <a:cs typeface="+mj-cs"/>
              </a:rPr>
              <a:t>A ÁGUA, NÃO VIVEMOS SEM O AMOR DE DEUS.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60418" name="Picture 2" descr="C:\Documents and Settings\Manutenção\Desktop\PEIX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80728"/>
            <a:ext cx="4762500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4427984" y="188640"/>
            <a:ext cx="4536504" cy="4824536"/>
          </a:xfrm>
          <a:prstGeom prst="rect">
            <a:avLst/>
          </a:prstGeom>
        </p:spPr>
        <p:txBody>
          <a:bodyPr vert="horz" anchor="b">
            <a:normAutofit fontScale="6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 algn="ctr">
              <a:lnSpc>
                <a:spcPct val="170000"/>
              </a:lnSpc>
              <a:spcBef>
                <a:spcPct val="0"/>
              </a:spcBef>
            </a:pP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TRIGO, VINHO E PÃO</a:t>
            </a:r>
            <a:r>
              <a:rPr kumimoji="0" lang="pt-BR" sz="5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: REPRESENTA A ÚLTIMA CEIA DE</a:t>
            </a:r>
            <a:r>
              <a:rPr kumimoji="0" lang="pt-BR" sz="55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JESUS. CORPO E SANGUE DE JESUS.</a:t>
            </a:r>
            <a:endParaRPr kumimoji="0" lang="pt-BR" sz="5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pic>
        <p:nvPicPr>
          <p:cNvPr id="61442" name="Picture 2" descr="C:\Documents and Settings\Manutenção\Desktop\CEI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05765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3.gstatic.com/images?q=tbn:ANd9GcQan2sXcuVtaM-Qb3zsEba_PNiCLQ8GaIdDnP7t6KGmKdArOKz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002"/>
          </a:xfrm>
          <a:prstGeom prst="rect">
            <a:avLst/>
          </a:prstGeom>
          <a:noFill/>
        </p:spPr>
      </p:pic>
      <p:pic>
        <p:nvPicPr>
          <p:cNvPr id="3" name="Picture 2" descr="C:\Users\Ana Maria\Desktop\BLOG DIA A DIA NA ESCOLA\SEM 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52638"/>
            <a:ext cx="1686829" cy="12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167</TotalTime>
  <Words>165</Words>
  <Application>Microsoft Office PowerPoint</Application>
  <PresentationFormat>Apresentação na tela (4:3)</PresentationFormat>
  <Paragraphs>30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1" baseType="lpstr">
      <vt:lpstr>Concurso</vt:lpstr>
      <vt:lpstr>Páscoa</vt:lpstr>
      <vt:lpstr>Apresentação do PowerPoint</vt:lpstr>
      <vt:lpstr>Apresentação do PowerPoint</vt:lpstr>
      <vt:lpstr>Apresentação do PowerPoint</vt:lpstr>
      <vt:lpstr>PÁSCOA DOS JUDEUS   FARAÓ </vt:lpstr>
      <vt:lpstr>PÁSCOA DOS JUDEUS</vt:lpstr>
      <vt:lpstr>PÁSCOA DOS JUDEUS</vt:lpstr>
      <vt:lpstr>PÁSCOA DOS JUDEUS</vt:lpstr>
      <vt:lpstr>PÁSCOA DE  JESUS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PÁSCOA HOJE...</vt:lpstr>
      <vt:lpstr>SÍMBOLOS  DA  PÁSCOA</vt:lpstr>
      <vt:lpstr>COELHO: SÍMBOLO DE RÁPIDA E MÚLTIPLA FECUNDIDADE. MAIOR Nº DE PESSOAS CONVERTIDAS. OVO: SÍMBOLO DA VIDA. NASCER UMA NOVA PESSOA.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Escola Estadual Major João Pereira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Páscoa</dc:title>
  <dc:creator>Manutenção</dc:creator>
  <cp:lastModifiedBy>Ana Maria</cp:lastModifiedBy>
  <cp:revision>43</cp:revision>
  <dcterms:created xsi:type="dcterms:W3CDTF">2013-03-26T12:15:05Z</dcterms:created>
  <dcterms:modified xsi:type="dcterms:W3CDTF">2019-04-19T01:31:00Z</dcterms:modified>
</cp:coreProperties>
</file>