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4" r:id="rId4"/>
    <p:sldId id="265" r:id="rId5"/>
    <p:sldId id="258" r:id="rId6"/>
    <p:sldId id="292" r:id="rId7"/>
    <p:sldId id="293" r:id="rId8"/>
    <p:sldId id="294" r:id="rId9"/>
    <p:sldId id="295" r:id="rId10"/>
    <p:sldId id="298" r:id="rId11"/>
    <p:sldId id="296" r:id="rId12"/>
    <p:sldId id="299" r:id="rId13"/>
    <p:sldId id="310" r:id="rId14"/>
    <p:sldId id="300" r:id="rId15"/>
    <p:sldId id="301" r:id="rId16"/>
    <p:sldId id="309" r:id="rId17"/>
    <p:sldId id="302" r:id="rId18"/>
    <p:sldId id="303" r:id="rId19"/>
    <p:sldId id="304" r:id="rId20"/>
    <p:sldId id="308" r:id="rId21"/>
    <p:sldId id="290" r:id="rId22"/>
    <p:sldId id="305" r:id="rId23"/>
    <p:sldId id="307" r:id="rId24"/>
    <p:sldId id="291" r:id="rId25"/>
    <p:sldId id="311" r:id="rId26"/>
    <p:sldId id="26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80" d="100"/>
          <a:sy n="80" d="100"/>
        </p:scale>
        <p:origin x="-1522" y="-149"/>
      </p:cViewPr>
      <p:guideLst>
        <p:guide orient="horz" pos="215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BAF6E-6549-444C-AFB1-2E3AD9793614}" type="datetimeFigureOut">
              <a:t>05/03/2019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DFDDC-A33E-7A48-B056-F1BFB01F2CB8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0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17301-4E1D-BC47-A113-0FAADFC5E17B}" type="datetimeFigureOut">
              <a:t>05/03/2019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EA2B9-05E5-1E43-9CC7-C3E614CEB222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42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534" y="3246437"/>
            <a:ext cx="911088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orbel"/>
                <a:cs typeface="Corbel"/>
              </a:defRPr>
            </a:lvl1pPr>
          </a:lstStyle>
          <a:p>
            <a:fld id="{12B72EDA-A3DD-A245-A16C-30A9E76B7FE7}" type="slidenum">
              <a:rPr lang="en-US"/>
              <a:pPr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769377" y="3323931"/>
            <a:ext cx="392897" cy="21013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365486" y="670809"/>
            <a:ext cx="73828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>
                <a:solidFill>
                  <a:schemeClr val="tx1"/>
                </a:solidFill>
                <a:latin typeface="Corbel"/>
                <a:cs typeface="Corbel"/>
              </a:rPr>
              <a:t>Introdução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486" y="200999"/>
            <a:ext cx="2895600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orbel"/>
                <a:cs typeface="Corbel"/>
              </a:defRPr>
            </a:lvl1pPr>
          </a:lstStyle>
          <a:p>
            <a:r>
              <a:rPr lang="pt-BR"/>
              <a:t>Nome do ebook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65125" y="2375460"/>
            <a:ext cx="5336455" cy="3918978"/>
          </a:xfrm>
        </p:spPr>
        <p:txBody>
          <a:bodyPr>
            <a:noAutofit/>
          </a:bodyPr>
          <a:lstStyle>
            <a:lvl1pPr>
              <a:defRPr sz="3100" b="1">
                <a:latin typeface="Corbel"/>
                <a:cs typeface="Corbel"/>
              </a:defRPr>
            </a:lvl1pPr>
            <a:lvl2pPr>
              <a:defRPr sz="1900" b="1">
                <a:latin typeface="Corbel"/>
                <a:cs typeface="Corbel"/>
              </a:defRPr>
            </a:lvl2pPr>
            <a:lvl3pPr>
              <a:defRPr sz="1600">
                <a:latin typeface="Corbel"/>
                <a:cs typeface="Corbel"/>
              </a:defRPr>
            </a:lvl3pPr>
            <a:lvl5pPr>
              <a:defRPr sz="1200">
                <a:latin typeface="Corbel"/>
                <a:cs typeface="Corbel"/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17E38D94-0E49-49ED-A488-00DA1EAE29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58715" y="136758"/>
            <a:ext cx="1074535" cy="80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44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65125" y="767456"/>
            <a:ext cx="5336455" cy="5526982"/>
          </a:xfrm>
        </p:spPr>
        <p:txBody>
          <a:bodyPr>
            <a:noAutofit/>
          </a:bodyPr>
          <a:lstStyle>
            <a:lvl1pPr>
              <a:defRPr sz="3100" b="1">
                <a:latin typeface="Corbel"/>
                <a:cs typeface="Corbel"/>
              </a:defRPr>
            </a:lvl1pPr>
            <a:lvl2pPr>
              <a:defRPr sz="1900" b="1">
                <a:latin typeface="Corbel"/>
                <a:cs typeface="Corbel"/>
              </a:defRPr>
            </a:lvl2pPr>
            <a:lvl3pPr>
              <a:defRPr sz="1600">
                <a:latin typeface="Corbel"/>
                <a:cs typeface="Corbel"/>
              </a:defRPr>
            </a:lvl3pPr>
            <a:lvl5pPr>
              <a:defRPr sz="1200">
                <a:latin typeface="Corbel"/>
                <a:cs typeface="Corbel"/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534" y="3246437"/>
            <a:ext cx="911088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orbel"/>
                <a:cs typeface="Corbel"/>
              </a:defRPr>
            </a:lvl1pPr>
          </a:lstStyle>
          <a:p>
            <a:fld id="{12B72EDA-A3DD-A245-A16C-30A9E76B7FE7}" type="slidenum">
              <a:rPr lang="en-US"/>
              <a:pPr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769377" y="3323931"/>
            <a:ext cx="392897" cy="21013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486" y="200999"/>
            <a:ext cx="2895600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orbel"/>
                <a:cs typeface="Corbel"/>
              </a:defRPr>
            </a:lvl1pPr>
          </a:lstStyle>
          <a:p>
            <a:r>
              <a:rPr lang="pt-BR"/>
              <a:t>Nome do ebook</a:t>
            </a:r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82958FDB-5621-4601-B4E3-189D7D5383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58715" y="136758"/>
            <a:ext cx="1074535" cy="80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18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251075" y="2795588"/>
            <a:ext cx="4641850" cy="3444875"/>
          </a:xfrm>
        </p:spPr>
        <p:txBody>
          <a:bodyPr>
            <a:noAutofit/>
          </a:bodyPr>
          <a:lstStyle>
            <a:lvl1pPr algn="ctr">
              <a:defRPr sz="3100" b="1">
                <a:latin typeface="Corbel"/>
                <a:cs typeface="Corbel"/>
              </a:defRPr>
            </a:lvl1pPr>
            <a:lvl2pPr algn="ctr">
              <a:defRPr sz="1900" b="1">
                <a:latin typeface="Corbel"/>
                <a:cs typeface="Corbel"/>
              </a:defRPr>
            </a:lvl2pPr>
            <a:lvl3pPr algn="ctr">
              <a:defRPr sz="1600">
                <a:latin typeface="Corbel"/>
                <a:cs typeface="Corbel"/>
              </a:defRPr>
            </a:lvl3pPr>
            <a:lvl4pPr>
              <a:defRPr>
                <a:latin typeface="Corbel"/>
                <a:cs typeface="Corbel"/>
              </a:defRPr>
            </a:lvl4pPr>
            <a:lvl5pPr algn="ctr">
              <a:defRPr sz="1200">
                <a:latin typeface="Corbel"/>
                <a:cs typeface="Corbel"/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56195279-C02D-49EA-957E-4150866C47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8133" y="754672"/>
            <a:ext cx="2075449" cy="154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6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Nome do ebook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2B72EDA-A3DD-A245-A16C-30A9E76B7FE7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9" r:id="rId1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EBOOK-VOLTA%20&#193;S%20AULAS.pptx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EBOOK-VOLTA%20&#193;S%20AULAS.pptx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qzf1qklFEsk&amp;t=8s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EBOOK-VOLTA%20&#193;S%20AULAS.pptx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EBOOK-VOLTA%20&#193;S%20AULAS.pptx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Dqbx-8GFe4&amp;t=5s" TargetMode="Externa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9925" y="238125"/>
            <a:ext cx="8142514" cy="2305050"/>
          </a:xfrm>
        </p:spPr>
        <p:txBody>
          <a:bodyPr>
            <a:normAutofit/>
          </a:bodyPr>
          <a:lstStyle/>
          <a:p>
            <a:r>
              <a:rPr lang="pt-BR" dirty="0" smtClean="0"/>
              <a:t>COMO PREPARAR A VOLTA ÀS AULAS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>
            <a:noAutofit/>
          </a:bodyPr>
          <a:lstStyle/>
          <a:p>
            <a:r>
              <a:rPr lang="pt-BR" sz="2000" dirty="0"/>
              <a:t>Ana Maria de Souza </a:t>
            </a:r>
            <a:r>
              <a:rPr lang="pt-BR" sz="2000" dirty="0" smtClean="0"/>
              <a:t>Rodrigues</a:t>
            </a:r>
          </a:p>
          <a:p>
            <a:r>
              <a:rPr lang="pt-BR" sz="2000" dirty="0" smtClean="0"/>
              <a:t>Especialista da educação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49029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9900" y="1319546"/>
            <a:ext cx="7581446" cy="3918978"/>
          </a:xfrm>
        </p:spPr>
        <p:txBody>
          <a:bodyPr>
            <a:noAutofit/>
          </a:bodyPr>
          <a:lstStyle/>
          <a:p>
            <a:pPr algn="just"/>
            <a:r>
              <a:rPr lang="pt-BR" sz="1600" b="0" dirty="0"/>
              <a:t>Olá, sou Ana Maria, Pedagoga por profissão e apaixonada pela arte de ensinar desde sempre.</a:t>
            </a:r>
          </a:p>
          <a:p>
            <a:pPr algn="just"/>
            <a:endParaRPr lang="pt-BR" sz="1600" b="0" dirty="0"/>
          </a:p>
          <a:p>
            <a:pPr algn="just"/>
            <a:r>
              <a:rPr lang="pt-BR" sz="1600" b="0" dirty="0"/>
              <a:t>Desde que me conheço por gente, falava que seria professora, teria 3 filhos e seria dona de uma escola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1600" b="0" dirty="0"/>
          </a:p>
          <a:p>
            <a:pPr algn="just"/>
            <a:r>
              <a:rPr lang="pt-BR" sz="1600" b="0" dirty="0"/>
              <a:t>Me lembro no 1º ano </a:t>
            </a:r>
            <a:r>
              <a:rPr lang="pt-BR" sz="1600" b="0" dirty="0" smtClean="0"/>
              <a:t>do </a:t>
            </a:r>
            <a:r>
              <a:rPr lang="pt-BR" sz="1600" b="0" dirty="0"/>
              <a:t>Magistério, com 14 </a:t>
            </a:r>
            <a:r>
              <a:rPr lang="pt-BR" sz="1600" b="0" dirty="0" smtClean="0"/>
              <a:t>anos, </a:t>
            </a:r>
            <a:r>
              <a:rPr lang="pt-BR" sz="1600" b="0" dirty="0"/>
              <a:t>quando minha professora perguntou em sala: Como você se vê no futuro, daqui uns 10, 20 ou 30 anos. Eu logo levantei a mão e falei minhas três metas. Ela riu muito e disse: se você conseguir atingir 2 metas já se sinta realizada. Até o número de filhos você já determinou? E como você irá ter uma escola ganhando tão mal? Porque você sabe né, o salário de professora é muito baixo... </a:t>
            </a:r>
          </a:p>
          <a:p>
            <a:pPr algn="just"/>
            <a:endParaRPr lang="pt-BR" sz="1600" b="0" dirty="0"/>
          </a:p>
          <a:p>
            <a:pPr algn="just"/>
            <a:r>
              <a:rPr lang="pt-BR" sz="1600" b="0" dirty="0"/>
              <a:t>Nem preciso dizer o “banho de água fria que levei”. Fiquei indignada! E voltei a falar para ela: Professora, no futuro conversamos.... (com aquele sorrisinho amarelo!) </a:t>
            </a:r>
          </a:p>
          <a:p>
            <a:pPr marL="0" indent="0" algn="just">
              <a:buNone/>
            </a:pPr>
            <a:endParaRPr lang="pt-BR" sz="1600" b="0" dirty="0"/>
          </a:p>
          <a:p>
            <a:pPr algn="just"/>
            <a:r>
              <a:rPr lang="pt-BR" sz="1600" b="0" dirty="0"/>
              <a:t>O tempo passou e 35 anos depois, em 2017, reencontro minha querida professora, a quem respeito e admito que aprendi muito. Logo, me perguntou, e aí? Ainda está dando aula e respondi: </a:t>
            </a:r>
          </a:p>
        </p:txBody>
      </p:sp>
    </p:spTree>
    <p:extLst>
      <p:ext uri="{BB962C8B-B14F-4D97-AF65-F5344CB8AC3E}">
        <p14:creationId xmlns:p14="http://schemas.microsoft.com/office/powerpoint/2010/main" val="413474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7024" y="1408339"/>
            <a:ext cx="7845425" cy="4628924"/>
          </a:xfrm>
        </p:spPr>
        <p:txBody>
          <a:bodyPr>
            <a:noAutofit/>
          </a:bodyPr>
          <a:lstStyle/>
          <a:p>
            <a:pPr algn="just"/>
            <a:r>
              <a:rPr lang="pt-BR" sz="1600" b="0" dirty="0"/>
              <a:t>“Professora, me casei e tive 3 filhos, um menino e duas meninas, lecionei em todas as séries, desde o maternal (2 anos) até o 3º ano do Ensino Médio. Ministrei várias disciplinas a longo desses anos: Português, Matemática e História. Assumi no Magistério as Metodologias da Língua Portuguesa, de História e de Ciências, além da Filosofia. Trabalhei na Biblioteca, monitoria e até na secretaria, mas minha paixão mesmo foi à alfabetização, as aulas de Artes e de Empreendedorismo, a Coordenação Pedagógica e a direção da minha escola. Sou muito realizada e feliz</a:t>
            </a:r>
            <a:r>
              <a:rPr lang="pt-BR" sz="1600" b="0" dirty="0" smtClean="0"/>
              <a:t>”.</a:t>
            </a:r>
          </a:p>
          <a:p>
            <a:pPr marL="0" indent="0" algn="just">
              <a:buNone/>
            </a:pPr>
            <a:endParaRPr lang="pt-BR" sz="1600" b="0" dirty="0"/>
          </a:p>
          <a:p>
            <a:pPr algn="just"/>
            <a:r>
              <a:rPr lang="pt-BR" sz="1600" b="0" dirty="0"/>
              <a:t>Logo vi que ela não se lembrou de nada, mas confesso que amei ter dito a ela que fui muito além das minhas </a:t>
            </a:r>
            <a:r>
              <a:rPr lang="pt-BR" sz="1600" b="0" dirty="0" smtClean="0"/>
              <a:t>metas. Foi </a:t>
            </a:r>
            <a:r>
              <a:rPr lang="pt-BR" sz="1600" b="0" dirty="0"/>
              <a:t>aí que pensei: “o que adianta ter tanta experiência, ter ajudado tantas pessoas a minha volta...” Quando me afastar da escola, levo tudo isso comigo? Preciso fazer alguma coisa</a:t>
            </a:r>
            <a:r>
              <a:rPr lang="pt-BR" sz="1600" b="0" dirty="0" smtClean="0"/>
              <a:t>!</a:t>
            </a:r>
          </a:p>
          <a:p>
            <a:pPr marL="0" indent="0" algn="just">
              <a:buNone/>
            </a:pPr>
            <a:endParaRPr lang="pt-BR" sz="1600" b="0" dirty="0"/>
          </a:p>
          <a:p>
            <a:pPr algn="just"/>
            <a:r>
              <a:rPr lang="pt-BR" sz="1600" b="0" dirty="0"/>
              <a:t>Bom, você já deve ter percebido que sou super animada, adoro desafios, meus olhos brilham até hoje quando vou para a escola e principalmente, sempre estou pronta para novos projetos, né! Assim nasceu o blog “dia a dia na escola”. </a:t>
            </a:r>
            <a:endParaRPr lang="pt-BR" sz="1600" b="0" dirty="0" smtClean="0"/>
          </a:p>
          <a:p>
            <a:pPr marL="0" indent="0" algn="just">
              <a:buNone/>
            </a:pPr>
            <a:endParaRPr lang="pt-BR" sz="1600" b="0" dirty="0"/>
          </a:p>
          <a:p>
            <a:pPr algn="just"/>
            <a:r>
              <a:rPr lang="pt-BR" sz="1600" b="0" dirty="0"/>
              <a:t>Nele vou relatar minhas experiências, dar dicas para professores, coordenação, direção, pais e alunos e espero que goste!</a:t>
            </a:r>
          </a:p>
        </p:txBody>
      </p:sp>
    </p:spTree>
    <p:extLst>
      <p:ext uri="{BB962C8B-B14F-4D97-AF65-F5344CB8AC3E}">
        <p14:creationId xmlns:p14="http://schemas.microsoft.com/office/powerpoint/2010/main" val="53961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65486" y="1283334"/>
            <a:ext cx="7755257" cy="52317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100" b="0" dirty="0" smtClean="0"/>
          </a:p>
          <a:p>
            <a:pPr algn="just"/>
            <a:r>
              <a:rPr lang="pt-BR" sz="1600" b="0" dirty="0"/>
              <a:t>Este e-book é direcionado a gestores que queiram transformar sua escola em um local de excelência de ensino, com pais, alunos, professores e funcionários valorizados e se sentindo integrantes de uma “família” escolar. 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O ano novo se inicia e para o diretor escolar é o </a:t>
            </a:r>
            <a:r>
              <a:rPr lang="pt-BR" sz="1600" b="0" dirty="0"/>
              <a:t>momento de </a:t>
            </a:r>
            <a:r>
              <a:rPr lang="pt-BR" sz="1600" b="0" dirty="0" smtClean="0"/>
              <a:t>planejar a volta </a:t>
            </a:r>
            <a:r>
              <a:rPr lang="pt-BR" sz="1600" b="0" dirty="0"/>
              <a:t>às </a:t>
            </a:r>
            <a:r>
              <a:rPr lang="pt-BR" sz="1600" b="0" dirty="0" smtClean="0"/>
              <a:t>aulas. O diretor, juntamente com o coordenador pedagógico tem o árduo trabalho de planejar o retorno dos familiares, funcionários, </a:t>
            </a:r>
            <a:r>
              <a:rPr lang="pt-BR" sz="1600" b="0" dirty="0"/>
              <a:t>professores e </a:t>
            </a:r>
            <a:r>
              <a:rPr lang="pt-BR" sz="1600" b="0" dirty="0" smtClean="0"/>
              <a:t>alunos. Essa ocasião exige muito planejamento e dedicação. 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Afinal</a:t>
            </a:r>
            <a:r>
              <a:rPr lang="pt-BR" sz="1600" b="0" dirty="0"/>
              <a:t>, como receber professores e alunos? Quais as melhores estratégias nesse momento? </a:t>
            </a:r>
            <a:r>
              <a:rPr lang="pt-BR" sz="1600" b="0" dirty="0" smtClean="0"/>
              <a:t>Como elaborar a reunião de pais? Pensando </a:t>
            </a:r>
            <a:r>
              <a:rPr lang="pt-BR" sz="1600" b="0" dirty="0"/>
              <a:t>nessa temática, </a:t>
            </a:r>
            <a:r>
              <a:rPr lang="pt-BR" sz="1600" b="0" dirty="0" smtClean="0"/>
              <a:t>neste e-book encontrará várias dicas valiosas. 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Planejar </a:t>
            </a:r>
            <a:r>
              <a:rPr lang="pt-BR" sz="1600" b="0" dirty="0"/>
              <a:t>a volta às aulas é fundamental. É </a:t>
            </a:r>
            <a:r>
              <a:rPr lang="pt-BR" sz="1600" b="0" dirty="0" smtClean="0"/>
              <a:t>preciso preparar as boas-vindas das famílias, </a:t>
            </a:r>
            <a:r>
              <a:rPr lang="pt-BR" sz="1600" b="0" dirty="0"/>
              <a:t>integrar os </a:t>
            </a:r>
            <a:r>
              <a:rPr lang="pt-BR" sz="1600" b="0" dirty="0" smtClean="0"/>
              <a:t>alunos novatos</a:t>
            </a:r>
            <a:r>
              <a:rPr lang="pt-BR" sz="1600" b="0" dirty="0"/>
              <a:t> </a:t>
            </a:r>
            <a:r>
              <a:rPr lang="pt-BR" sz="1600" b="0" dirty="0" smtClean="0"/>
              <a:t>e </a:t>
            </a:r>
            <a:r>
              <a:rPr lang="pt-BR" sz="1600" b="0" dirty="0"/>
              <a:t>acolher quem </a:t>
            </a:r>
            <a:r>
              <a:rPr lang="pt-BR" sz="1600" b="0" dirty="0" smtClean="0"/>
              <a:t>retorna, garantindo </a:t>
            </a:r>
            <a:r>
              <a:rPr lang="pt-BR" sz="1600" b="0" dirty="0"/>
              <a:t>o melhor ambiente para que todos convivam. </a:t>
            </a:r>
            <a:r>
              <a:rPr lang="pt-BR" sz="1600" b="0" dirty="0" smtClean="0"/>
              <a:t>É </a:t>
            </a:r>
            <a:r>
              <a:rPr lang="pt-BR" sz="1600" b="0" dirty="0"/>
              <a:t>importante que </a:t>
            </a:r>
            <a:r>
              <a:rPr lang="pt-BR" sz="1600" b="0" dirty="0" smtClean="0"/>
              <a:t>toda a comunidade escolar </a:t>
            </a:r>
            <a:r>
              <a:rPr lang="pt-BR" sz="1600" b="0" dirty="0"/>
              <a:t>notem que houve preparo para o momento de </a:t>
            </a:r>
            <a:r>
              <a:rPr lang="pt-BR" sz="1600" b="0" dirty="0" smtClean="0"/>
              <a:t>recebê-los</a:t>
            </a:r>
            <a:r>
              <a:rPr lang="pt-BR" sz="1600" b="0" dirty="0"/>
              <a:t> </a:t>
            </a:r>
            <a:r>
              <a:rPr lang="pt-BR" sz="1600" b="0" dirty="0" smtClean="0"/>
              <a:t> e aqui encontrará toda a organização escolar para que sua escola seja um sucesso e cresça cada vez mais. Então vamos lá! </a:t>
            </a:r>
            <a:endParaRPr lang="pt-BR" sz="1600" b="0" dirty="0"/>
          </a:p>
        </p:txBody>
      </p:sp>
    </p:spTree>
    <p:extLst>
      <p:ext uri="{BB962C8B-B14F-4D97-AF65-F5344CB8AC3E}">
        <p14:creationId xmlns:p14="http://schemas.microsoft.com/office/powerpoint/2010/main" val="1992404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65125" y="767456"/>
            <a:ext cx="6407150" cy="50046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Índice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lnSpc>
                <a:spcPct val="130000"/>
              </a:lnSpc>
              <a:buNone/>
            </a:pPr>
            <a:r>
              <a:rPr lang="fr-FR" sz="1800" b="0" dirty="0"/>
              <a:t>Introdução</a:t>
            </a:r>
          </a:p>
          <a:p>
            <a:pPr>
              <a:lnSpc>
                <a:spcPct val="130000"/>
              </a:lnSpc>
            </a:pPr>
            <a:r>
              <a:rPr lang="pt-BR" sz="1600" b="0" dirty="0" smtClean="0"/>
              <a:t>Volta às Aulas: Vamos começar bem o ano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Crie uma lista com todas as ações de Volta às Aulas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Segmento: Pais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Como os Pais podem ajudar?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Segmento: Alunos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Segmento: Professores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Segmento: Porteiro e Funcionários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Atenção aos detalhes</a:t>
            </a:r>
            <a:endParaRPr lang="pt-BR" sz="1600" b="0" dirty="0"/>
          </a:p>
          <a:p>
            <a:pPr>
              <a:lnSpc>
                <a:spcPct val="130000"/>
              </a:lnSpc>
            </a:pPr>
            <a:r>
              <a:rPr lang="pt-BR" sz="1600" b="0" dirty="0" smtClean="0"/>
              <a:t>Conclusão</a:t>
            </a:r>
            <a:endParaRPr lang="pt-BR" sz="1600" b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9477" y="2222252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9477" y="2585084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9477" y="2947916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9477" y="3320296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Content Placeholder 1"/>
          <p:cNvSpPr txBox="1">
            <a:spLocks/>
          </p:cNvSpPr>
          <p:nvPr/>
        </p:nvSpPr>
        <p:spPr>
          <a:xfrm>
            <a:off x="4572000" y="735214"/>
            <a:ext cx="910327" cy="5435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100" b="1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b="1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6999514" y="800114"/>
            <a:ext cx="910327" cy="4905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100" b="1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b="1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Corbel"/>
                <a:ea typeface="+mn-ea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endParaRPr lang="en-US" dirty="0"/>
          </a:p>
          <a:p>
            <a:pPr algn="r"/>
            <a:endParaRPr lang="en-US" sz="3200" dirty="0"/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/>
              <a:t>2</a:t>
            </a:r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en-US" sz="1600" b="0" dirty="0"/>
              <a:t>6</a:t>
            </a:r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/>
              <a:t>7</a:t>
            </a:r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/>
              <a:t>8</a:t>
            </a:r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/>
              <a:t>9</a:t>
            </a:r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 smtClean="0"/>
              <a:t>12</a:t>
            </a:r>
            <a:endParaRPr lang="fr-FR" sz="1600" b="0" dirty="0"/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 smtClean="0"/>
              <a:t>15</a:t>
            </a:r>
            <a:endParaRPr lang="fr-FR" sz="1600" b="0" dirty="0"/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 smtClean="0"/>
              <a:t>20</a:t>
            </a:r>
            <a:endParaRPr lang="fr-FR" sz="1600" b="0" dirty="0"/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 smtClean="0"/>
              <a:t>21</a:t>
            </a:r>
            <a:endParaRPr lang="fr-FR" sz="1600" b="0" dirty="0"/>
          </a:p>
          <a:p>
            <a:pPr marL="0" indent="0" algn="r">
              <a:lnSpc>
                <a:spcPct val="130000"/>
              </a:lnSpc>
              <a:buFont typeface="Arial"/>
              <a:buNone/>
            </a:pPr>
            <a:r>
              <a:rPr lang="fr-FR" sz="1600" b="0" dirty="0" smtClean="0"/>
              <a:t>24</a:t>
            </a:r>
            <a:endParaRPr lang="fr-FR" sz="1600" b="0" dirty="0"/>
          </a:p>
          <a:p>
            <a:pPr marL="0" indent="0" algn="r">
              <a:lnSpc>
                <a:spcPct val="130000"/>
              </a:lnSpc>
              <a:buFont typeface="Arial"/>
              <a:buNone/>
            </a:pPr>
            <a:endParaRPr lang="fr-FR" sz="1600" b="0" dirty="0"/>
          </a:p>
        </p:txBody>
      </p:sp>
      <p:cxnSp>
        <p:nvCxnSpPr>
          <p:cNvPr id="13" name="Straight Connector 4">
            <a:extLst>
              <a:ext uri="{FF2B5EF4-FFF2-40B4-BE49-F238E27FC236}">
                <a16:creationId xmlns="" xmlns:a16="http://schemas.microsoft.com/office/drawing/2014/main" id="{8165B9B3-A1C8-47B4-9BDA-14ADEA0A24E8}"/>
              </a:ext>
            </a:extLst>
          </p:cNvPr>
          <p:cNvCxnSpPr/>
          <p:nvPr/>
        </p:nvCxnSpPr>
        <p:spPr>
          <a:xfrm>
            <a:off x="459477" y="3691388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5">
            <a:extLst>
              <a:ext uri="{FF2B5EF4-FFF2-40B4-BE49-F238E27FC236}">
                <a16:creationId xmlns="" xmlns:a16="http://schemas.microsoft.com/office/drawing/2014/main" id="{A0C74A16-7A9B-430D-9622-801085502C1F}"/>
              </a:ext>
            </a:extLst>
          </p:cNvPr>
          <p:cNvCxnSpPr/>
          <p:nvPr/>
        </p:nvCxnSpPr>
        <p:spPr>
          <a:xfrm>
            <a:off x="459477" y="4054220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6">
            <a:extLst>
              <a:ext uri="{FF2B5EF4-FFF2-40B4-BE49-F238E27FC236}">
                <a16:creationId xmlns="" xmlns:a16="http://schemas.microsoft.com/office/drawing/2014/main" id="{3DB070C5-22F0-4C03-8603-338242E012C0}"/>
              </a:ext>
            </a:extLst>
          </p:cNvPr>
          <p:cNvCxnSpPr/>
          <p:nvPr/>
        </p:nvCxnSpPr>
        <p:spPr>
          <a:xfrm>
            <a:off x="459477" y="4417052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7">
            <a:extLst>
              <a:ext uri="{FF2B5EF4-FFF2-40B4-BE49-F238E27FC236}">
                <a16:creationId xmlns="" xmlns:a16="http://schemas.microsoft.com/office/drawing/2014/main" id="{0D79110E-E8D3-452B-8F97-9808E415DD60}"/>
              </a:ext>
            </a:extLst>
          </p:cNvPr>
          <p:cNvCxnSpPr/>
          <p:nvPr/>
        </p:nvCxnSpPr>
        <p:spPr>
          <a:xfrm>
            <a:off x="459477" y="4789432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4">
            <a:extLst>
              <a:ext uri="{FF2B5EF4-FFF2-40B4-BE49-F238E27FC236}">
                <a16:creationId xmlns="" xmlns:a16="http://schemas.microsoft.com/office/drawing/2014/main" id="{C212E2F5-D895-41FD-A9AA-9BB35723CA32}"/>
              </a:ext>
            </a:extLst>
          </p:cNvPr>
          <p:cNvCxnSpPr/>
          <p:nvPr/>
        </p:nvCxnSpPr>
        <p:spPr>
          <a:xfrm>
            <a:off x="459477" y="5160524"/>
            <a:ext cx="7371057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5">
            <a:extLst>
              <a:ext uri="{FF2B5EF4-FFF2-40B4-BE49-F238E27FC236}">
                <a16:creationId xmlns="" xmlns:a16="http://schemas.microsoft.com/office/drawing/2014/main" id="{150730F2-911A-47F9-99B3-0653D30D4FB3}"/>
              </a:ext>
            </a:extLst>
          </p:cNvPr>
          <p:cNvCxnSpPr/>
          <p:nvPr/>
        </p:nvCxnSpPr>
        <p:spPr>
          <a:xfrm>
            <a:off x="459477" y="5523356"/>
            <a:ext cx="7450364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35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767456"/>
            <a:ext cx="7750175" cy="5526982"/>
          </a:xfrm>
        </p:spPr>
        <p:txBody>
          <a:bodyPr/>
          <a:lstStyle/>
          <a:p>
            <a:r>
              <a:rPr lang="pt-BR" dirty="0"/>
              <a:t>Volta às Aulas: </a:t>
            </a:r>
            <a:r>
              <a:rPr lang="pt-BR" dirty="0" smtClean="0"/>
              <a:t>Vamos começar </a:t>
            </a:r>
            <a:r>
              <a:rPr lang="pt-BR" dirty="0"/>
              <a:t>bem o </a:t>
            </a:r>
            <a:r>
              <a:rPr lang="pt-BR" dirty="0" smtClean="0"/>
              <a:t>ano</a:t>
            </a:r>
          </a:p>
          <a:p>
            <a:pPr marL="0" indent="0">
              <a:buNone/>
            </a:pPr>
            <a:endParaRPr lang="pt-BR" sz="1600" dirty="0"/>
          </a:p>
          <a:p>
            <a:pPr algn="just"/>
            <a:r>
              <a:rPr lang="pt-BR" sz="1600" b="0" dirty="0"/>
              <a:t>Escola organizada e limpa, equipamentos funcionando, contas em dia, funcionários em ação, </a:t>
            </a:r>
            <a:r>
              <a:rPr lang="pt-BR" sz="1600" b="0" dirty="0" smtClean="0"/>
              <a:t>e</a:t>
            </a:r>
            <a:r>
              <a:rPr lang="pt-BR" sz="1600" b="0" dirty="0"/>
              <a:t>, acima de tudo, alunos aprendendo. Esse é o cenário ideal para uma instituição de ensino. Não se chega a ele sem muito trabalho e sem a presença de um </a:t>
            </a:r>
            <a:r>
              <a:rPr lang="pt-BR" sz="1600" b="0" dirty="0" smtClean="0"/>
              <a:t>diretor competente </a:t>
            </a:r>
            <a:r>
              <a:rPr lang="pt-BR" sz="1600" b="0" dirty="0"/>
              <a:t>à sua frente. </a:t>
            </a:r>
            <a:endParaRPr lang="pt-BR" sz="1600" b="0" dirty="0" smtClean="0"/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O diretor de ensino tem sempre que visualizar as necessidades da escola dois a três meses antes de cada evento. Enquanto todos comemoram as festividades do natal o diretor j</a:t>
            </a:r>
            <a:r>
              <a:rPr lang="pt-BR" sz="1600" b="0" dirty="0"/>
              <a:t>á</a:t>
            </a:r>
            <a:r>
              <a:rPr lang="pt-BR" sz="1600" b="0" dirty="0" smtClean="0"/>
              <a:t> está planejando o novo ano letivo que iniciará. 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Ainda, em dezembro, o diretor deve solicitar de cada professor uma lista de “reformas” que sua sala de aula necessita ser arrumada. Agora, é o momento de programar a arrumação da escola para o mês de janeiro. É preciso planejar reformas, marketing, contratar professores, organizar a acolhida dos pais e alunos e retorno dos funcionários e professores.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É... Tem muito serviço a ser feito... E neste e-book você encontrará o passo a passo de todas essas atividades.  </a:t>
            </a:r>
            <a:endParaRPr lang="pt-BR" sz="1600" b="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8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767456"/>
            <a:ext cx="7750175" cy="5526982"/>
          </a:xfrm>
        </p:spPr>
        <p:txBody>
          <a:bodyPr/>
          <a:lstStyle/>
          <a:p>
            <a:r>
              <a:rPr lang="pt-BR" dirty="0" smtClean="0"/>
              <a:t> Crie </a:t>
            </a:r>
            <a:r>
              <a:rPr lang="pt-BR" dirty="0"/>
              <a:t>uma lista com todas as ações </a:t>
            </a:r>
            <a:r>
              <a:rPr lang="pt-BR" dirty="0" smtClean="0"/>
              <a:t>de </a:t>
            </a:r>
            <a:r>
              <a:rPr lang="pt-BR" dirty="0"/>
              <a:t>Volta às </a:t>
            </a:r>
            <a:r>
              <a:rPr lang="pt-BR" dirty="0" smtClean="0"/>
              <a:t>Aulas</a:t>
            </a:r>
          </a:p>
          <a:p>
            <a:pPr marL="0" indent="0">
              <a:buNone/>
            </a:pPr>
            <a:endParaRPr lang="pt-BR" sz="1600" dirty="0"/>
          </a:p>
          <a:p>
            <a:pPr algn="just"/>
            <a:r>
              <a:rPr lang="pt-BR" sz="1600" b="0" dirty="0"/>
              <a:t>Ao listar todas as ações que </a:t>
            </a:r>
            <a:r>
              <a:rPr lang="pt-BR" sz="1600" b="0" dirty="0" smtClean="0"/>
              <a:t>o diretor devem providenciar nos primeiros meses de retorno às aulas, divida em </a:t>
            </a:r>
            <a:r>
              <a:rPr lang="pt-BR" sz="1600" b="0" dirty="0"/>
              <a:t>áreas de </a:t>
            </a:r>
            <a:r>
              <a:rPr lang="pt-BR" sz="1600" b="0" dirty="0" smtClean="0"/>
              <a:t>importância e de segmentos. </a:t>
            </a:r>
            <a:r>
              <a:rPr lang="pt-BR" sz="1600" b="0" dirty="0"/>
              <a:t>Com isso ficará mais fácil identificar </a:t>
            </a:r>
            <a:r>
              <a:rPr lang="pt-BR" sz="1600" b="0" dirty="0" smtClean="0"/>
              <a:t>as ações e </a:t>
            </a:r>
            <a:r>
              <a:rPr lang="pt-BR" sz="1600" b="0" dirty="0"/>
              <a:t>responsabilidades </a:t>
            </a:r>
            <a:r>
              <a:rPr lang="pt-BR" sz="1600" b="0" dirty="0" smtClean="0"/>
              <a:t>de cada seguimento e das suas </a:t>
            </a:r>
            <a:r>
              <a:rPr lang="pt-BR" sz="1600" b="0" dirty="0"/>
              <a:t>como gestor. </a:t>
            </a:r>
            <a:endParaRPr lang="pt-BR" sz="1600" b="0" dirty="0" smtClean="0"/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É importante lembrar também que o diretor deve estar atento as finanças da escola e o marketing nesta época do ano. É um período importante e fundamental para a captação de novos alunos.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r>
              <a:rPr lang="pt-BR" sz="1600" b="0" dirty="0" smtClean="0"/>
              <a:t>Em cada segmento encontrará nas próximas páginas                                                                      o que deve-se providenciar em relação:</a:t>
            </a:r>
            <a:endParaRPr lang="pt-BR" sz="400" b="0" dirty="0"/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1600" b="0" dirty="0" smtClean="0"/>
              <a:t>Pais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1600" b="0" dirty="0" smtClean="0"/>
              <a:t>Alunos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1600" b="0" dirty="0" smtClean="0"/>
              <a:t>Professores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1600" b="0" dirty="0" smtClean="0"/>
              <a:t>Porteiro e funcionários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1026" name="Picture 2" descr="C:\Users\Ana Maria\Desktop\BLOG DIA A DIA NA ESCOLA\1- ENVIADO\2- VOLTA ÀS AULAS\BANCO DE IMAGENS\colleagues-having-business-meeting-in-coffee-bar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4162426"/>
            <a:ext cx="3255524" cy="2293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40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6" y="424555"/>
            <a:ext cx="6188073" cy="6338195"/>
          </a:xfrm>
        </p:spPr>
        <p:txBody>
          <a:bodyPr/>
          <a:lstStyle/>
          <a:p>
            <a:r>
              <a:rPr lang="pt-BR" dirty="0" smtClean="0"/>
              <a:t> Segmento: Pais</a:t>
            </a:r>
          </a:p>
          <a:p>
            <a:pPr marL="0" indent="0">
              <a:buNone/>
            </a:pPr>
            <a:endParaRPr lang="pt-BR" sz="1000" dirty="0"/>
          </a:p>
          <a:p>
            <a:pPr algn="just"/>
            <a:r>
              <a:rPr lang="pt-BR" sz="1600" b="0" dirty="0"/>
              <a:t>Pais e responsáveis têm uma grande influência no aprendizado e no desempenho dos estudantes. Sendo assim, é fundamental manter um diálogo </a:t>
            </a:r>
            <a:r>
              <a:rPr lang="pt-BR" sz="1600" b="0" dirty="0" smtClean="0"/>
              <a:t>aberto e constante </a:t>
            </a:r>
            <a:r>
              <a:rPr lang="pt-BR" sz="1600" b="0" dirty="0"/>
              <a:t>com as famílias dos alunos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 smtClean="0"/>
              <a:t>CARTA DE BOAS-VINDAS</a:t>
            </a:r>
            <a:r>
              <a:rPr lang="pt-BR" sz="1600" b="0" dirty="0" smtClean="0"/>
              <a:t>: Para que essa parceria exista e se consolide é importante elaborar uma CARTA de boas-vindas aos pais e recebê-los ANTES do retorno das aulas, em final de janeiro.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b="0" dirty="0" smtClean="0"/>
              <a:t>Muitos pais se sentem angustiados com a volta às aulas e estão preocupados com o período de adaptação de seus filhos. Será que meu filho irá chorar? Gostará da professora? Vão lhe dar atenção? Ele se adaptará a turma? Enfim, os pais e responsáveis chegam inseguros e preocupados com o novo período que se inicia.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 smtClean="0"/>
              <a:t>REUNIÃO DE PAIS</a:t>
            </a:r>
            <a:r>
              <a:rPr lang="pt-BR" sz="1600" b="0" dirty="0" smtClean="0"/>
              <a:t>: é de fundamental importância. A escola tem um momento para transmitir suas regras, acalmá-los e deixá-los com a certeza que escolheram o melhor lugar para deixar seu bem maior. Elabore uma pasta para ser entregue aos pais contendo: mensagem de boas-vindas, regras da escola, apresentação dos professores e funcionários da escola, como será o ano letivo, uma lembrancinha e um café. É importante que se sintam acolhidos.</a:t>
            </a:r>
          </a:p>
          <a:p>
            <a:pPr algn="just"/>
            <a:r>
              <a:rPr lang="pt-BR" sz="1600" b="0" dirty="0" smtClean="0">
                <a:hlinkClick r:id="rId2" action="ppaction://hlinkpres?slideindex=1&amp;slidetitle="/>
              </a:rPr>
              <a:t>https://www.youtube.com/watch?v=tCwG2uoJDvg&amp;t=248s</a:t>
            </a:r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8" descr="C:\Users\Ana Maria\Desktop\BLOG DIA A DIA NA ESCOLA\1- ENVIADO\2- VOLTA ÀS AULAS\BANCO DE IMAGENS\16402601_1252650444820146_1306755650941483590_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3"/>
          <a:stretch/>
        </p:blipFill>
        <p:spPr bwMode="auto">
          <a:xfrm>
            <a:off x="6644653" y="3714750"/>
            <a:ext cx="1935044" cy="2656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542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681730"/>
            <a:ext cx="7750175" cy="5795269"/>
          </a:xfrm>
        </p:spPr>
        <p:txBody>
          <a:bodyPr/>
          <a:lstStyle/>
          <a:p>
            <a:r>
              <a:rPr lang="pt-BR" dirty="0" smtClean="0"/>
              <a:t> Como os Pais podem ajudar?</a:t>
            </a:r>
          </a:p>
          <a:p>
            <a:pPr marL="0" indent="0">
              <a:buNone/>
            </a:pPr>
            <a:endParaRPr lang="pt-BR" sz="1600" dirty="0"/>
          </a:p>
          <a:p>
            <a:pPr algn="just"/>
            <a:r>
              <a:rPr lang="pt-BR" sz="1600" u="sng" dirty="0" smtClean="0"/>
              <a:t>É HORA DE DORMIR</a:t>
            </a:r>
            <a:r>
              <a:rPr lang="pt-BR" sz="1600" dirty="0" smtClean="0"/>
              <a:t>:</a:t>
            </a:r>
            <a:r>
              <a:rPr lang="pt-BR" sz="1600" b="0" dirty="0" smtClean="0"/>
              <a:t> O relógio biológico está desajustado e é normal o filho não conseguir dormir cedo. Antecipe o horário de banho. Jante ou coma um lanche mais cedo e comece a se acalmar ouvindo uma música lenta ou lendo um livro.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VOLTAR A ROTINA</a:t>
            </a:r>
            <a:r>
              <a:rPr lang="pt-BR" sz="1600" b="0" dirty="0" smtClean="0"/>
              <a:t>: A família precisa entender que a rotina das “aulas” voltaram e é preciso que todos se acalmem e entre nesse ritmo. Pais precisam estar cientes que o limite é estabelecido por eles e não pelos filhos. Tudo volta a ter horário certo!</a:t>
            </a:r>
          </a:p>
          <a:p>
            <a:pPr algn="just"/>
            <a:r>
              <a:rPr lang="pt-BR" sz="1600" b="0" dirty="0" smtClean="0">
                <a:hlinkClick r:id="rId2" action="ppaction://hlinkpres?slideindex=1&amp;slidetitle="/>
              </a:rPr>
              <a:t>https://www.youtube.com/watch?v=Trlv1YnK2xQ&amp;t=1s</a:t>
            </a:r>
            <a:endParaRPr lang="pt-BR" sz="1600" b="0" dirty="0" smtClean="0"/>
          </a:p>
          <a:p>
            <a:pPr algn="just"/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2" descr="C:\Users\Ana Maria\Desktop\BLOG DIA A DIA NA ESCOLA\1- ENVIADO\2- VOLTA ÀS AULAS\BANCO DE IMAGENS\writing-desk-lear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563" y="3918850"/>
            <a:ext cx="3626996" cy="2558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79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767455"/>
            <a:ext cx="7750175" cy="5795269"/>
          </a:xfrm>
        </p:spPr>
        <p:txBody>
          <a:bodyPr/>
          <a:lstStyle/>
          <a:p>
            <a:r>
              <a:rPr lang="pt-BR" dirty="0" smtClean="0"/>
              <a:t> Como os Pais podem ajudar?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DESLIGANDO O CELULAR E OS APARELHOS:</a:t>
            </a:r>
            <a:r>
              <a:rPr lang="pt-BR" sz="1600" b="0" dirty="0" smtClean="0"/>
              <a:t> Crie em sua casa a “caixinha do celular”. No horário de dormir, desligue o celular e coloque-o na caixinha. No outro dia de manhã o filho poderá pegá-lo novamente. Desligue todos os aparelhos que estiver no quarto. Qualquer luminosidade atrapalha a qualidade do sono.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CUIDE DA ALIMENTAÇÃO:</a:t>
            </a:r>
            <a:r>
              <a:rPr lang="pt-BR" sz="1600" b="0" dirty="0" smtClean="0"/>
              <a:t> Não permita que seu filho saia de casa sem se alimentar corretamente. A falta de uma boa refeição matinal afeta a aprendizagem e fixação do conteúdo estudado em sala.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/>
              <a:t>ALIMENTOS QUE ATRAPALHAM A APRENDIZAGEM</a:t>
            </a:r>
            <a:r>
              <a:rPr lang="pt-BR" sz="1600" dirty="0"/>
              <a:t>:</a:t>
            </a:r>
            <a:r>
              <a:rPr lang="pt-BR" sz="1600" b="0" dirty="0"/>
              <a:t> O açúcar é o maior vilão. Evite o consumo de refrigerantes, doces, bolachas recheadas, frituras, sucos de caixinha e alimentos gordurosos. </a:t>
            </a:r>
            <a:r>
              <a:rPr lang="pt-BR" sz="1600" b="0" dirty="0" smtClean="0"/>
              <a:t>Esses </a:t>
            </a:r>
            <a:r>
              <a:rPr lang="pt-BR" sz="1600" b="0" dirty="0"/>
              <a:t>alimentos são ricos em sódio e causam sonolências e indisposição. Por outro lado, as frutas causam disposição.</a:t>
            </a:r>
          </a:p>
          <a:p>
            <a:pPr marL="0" indent="0" algn="just">
              <a:buNone/>
            </a:pPr>
            <a:endParaRPr lang="pt-BR" sz="1000" b="0" dirty="0"/>
          </a:p>
          <a:p>
            <a:pPr algn="just"/>
            <a:r>
              <a:rPr lang="pt-BR" sz="1600" u="sng" dirty="0"/>
              <a:t>PROVIDENCIE UMA AGENDA:</a:t>
            </a:r>
            <a:r>
              <a:rPr lang="pt-BR" sz="1600" b="0" dirty="0"/>
              <a:t> É uma boa alternativa para organizar as atividades diárias e registrar os trabalhos e tarefas. Assim que forem executados risque-os na agenda. Seu filho aprenderá a ser responsável e organizado!</a:t>
            </a:r>
          </a:p>
          <a:p>
            <a:pPr marL="0" indent="0" algn="just">
              <a:buNone/>
            </a:pPr>
            <a:endParaRPr lang="pt-BR" sz="1600" u="sng" dirty="0" smtClean="0"/>
          </a:p>
          <a:p>
            <a:pPr algn="just"/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29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7" y="567430"/>
            <a:ext cx="5121274" cy="6261995"/>
          </a:xfrm>
        </p:spPr>
        <p:txBody>
          <a:bodyPr/>
          <a:lstStyle/>
          <a:p>
            <a:r>
              <a:rPr lang="pt-BR" dirty="0" smtClean="0"/>
              <a:t> Como os Pais podem ajudar?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ESTUDO:</a:t>
            </a:r>
            <a:r>
              <a:rPr lang="pt-BR" sz="1600" b="0" dirty="0" smtClean="0"/>
              <a:t> Retome o ritmo de estudo imediatamente. Aula dada, aula estudada! Planejar e não acumular conteúdo vai preservar os descanso dos finais de semana e evitar o estresse do final do ano.</a:t>
            </a:r>
          </a:p>
          <a:p>
            <a:pPr algn="just"/>
            <a:r>
              <a:rPr lang="pt-BR" sz="1600" b="0" dirty="0">
                <a:hlinkClick r:id="rId2"/>
              </a:rPr>
              <a:t>https://</a:t>
            </a:r>
            <a:r>
              <a:rPr lang="pt-BR" sz="1600" b="0" dirty="0" smtClean="0">
                <a:hlinkClick r:id="rId2"/>
              </a:rPr>
              <a:t>www.youtube.com/watch?v=qzf1qklFEsk&amp;t=8s</a:t>
            </a:r>
            <a:endParaRPr lang="pt-BR" sz="1600" b="0" dirty="0" smtClean="0"/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ESTIMULE SEU FILHO:</a:t>
            </a:r>
            <a:r>
              <a:rPr lang="pt-BR" sz="1600" b="0" dirty="0" smtClean="0"/>
              <a:t> Peça para ver seus cadernos e a matéria dada na escola. Verifique seu estojo e organize-o com seu filho. Demonstre interesse pela escola perguntando como foi seu dia. Converse, sem cobrar. O que seu filho espera para os próximos meses? Escreva essas metas em post-its e cole-os no quarto!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HORA DE ACORDAR:</a:t>
            </a:r>
            <a:r>
              <a:rPr lang="pt-BR" sz="1600" b="0" dirty="0" smtClean="0"/>
              <a:t> Dê para o seu filho um despertador. É importante que ele levante mais cedo. Arrume seu quarto. Tome seu café. A responsabilidade começa desde a hora de levantar.</a:t>
            </a:r>
            <a:endParaRPr lang="pt-BR" sz="1600" u="sng" dirty="0" smtClean="0"/>
          </a:p>
          <a:p>
            <a:pPr marL="0" indent="0" algn="just">
              <a:buNone/>
            </a:pPr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3" descr="C:\Users\Ana Maria\Desktop\BLOG DIA A DIA NA ESCOLA\1- ENVIADO\2- VOLTA ÀS AULAS\BANCO DE IMAGENS\37734438184_b7407a250a_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4"/>
          <a:stretch/>
        </p:blipFill>
        <p:spPr bwMode="auto">
          <a:xfrm>
            <a:off x="5744932" y="1647825"/>
            <a:ext cx="2663502" cy="3758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865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298450" y="762000"/>
            <a:ext cx="5006975" cy="5467349"/>
          </a:xfrm>
        </p:spPr>
        <p:txBody>
          <a:bodyPr/>
          <a:lstStyle/>
          <a:p>
            <a:r>
              <a:rPr lang="pt-BR" dirty="0" smtClean="0"/>
              <a:t> Segmento: Alunos</a:t>
            </a:r>
          </a:p>
          <a:p>
            <a:pPr marL="0" indent="0">
              <a:buNone/>
            </a:pPr>
            <a:endParaRPr lang="pt-BR" sz="1000" dirty="0"/>
          </a:p>
          <a:p>
            <a:pPr algn="just"/>
            <a:r>
              <a:rPr lang="pt-BR" sz="1600" b="0" dirty="0" smtClean="0"/>
              <a:t>A preparação do retorno dos alunos deve iniciar ainda em janeiro. No texto abaixo você encontrará dicas para organizar a chegada dos alunos: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CARTA AOS ALUNOS:</a:t>
            </a:r>
            <a:r>
              <a:rPr lang="pt-BR" sz="1600" b="0" dirty="0" smtClean="0"/>
              <a:t> Em janeiro encaminhe uma carta aos alunos comentando sobre as reformas que estão ocorrendo na escola, a saudade que estão sentindo, envie também o horário das aulas e como será o período de adaptação. Juntamente com essa carta, irá uma outra carta para os pais convocando-os para a primeira reunião pedagógica que irá ocorrer antes do início das aulas.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RECEPÇÃO DOS ALUNOS:</a:t>
            </a:r>
            <a:r>
              <a:rPr lang="pt-BR" sz="1600" b="0" dirty="0" smtClean="0"/>
              <a:t> No primeiro dia de aula, o porteiro estará recebendo o aluno no portão. Assim, que o aluno entrar na escola encontrará uma recepcionista especial. Estará recebendo os alunos: uma princesa ou um super herói. O importante é criar uma acolhida surpreendente e mágica. </a:t>
            </a:r>
          </a:p>
          <a:p>
            <a:pPr algn="just"/>
            <a:r>
              <a:rPr lang="pt-BR" sz="1600" u="sng" dirty="0" smtClean="0">
                <a:hlinkClick r:id="rId2" action="ppaction://hlinkpres?slideindex=1&amp;slidetitle="/>
              </a:rPr>
              <a:t>https://www.youtube.com/watch?v=tHfn2q5b6dY</a:t>
            </a:r>
            <a:endParaRPr lang="pt-BR" sz="1600" u="sng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2" descr="C:\Users\Ana Maria\Desktop\BLOG DIA A DIA NA ESCOLA\1- ENVIADO\2- VOLTA ÀS AULAS\BANCO DE IMAGENS\11834826_867420380009823_4024506708654972584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15" y="1285874"/>
            <a:ext cx="2853967" cy="4737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35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4" descr="C:\Users\Ana Maria\Desktop\BLOG DIA A DIA NA ESCOLA\1- ENVIADO\2- VOLTA ÀS AULAS\BANCO DE IMAGENS\11147149_867411430010718_3335939098298036143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2560">
            <a:off x="495302" y="1580351"/>
            <a:ext cx="2200274" cy="28232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na Maria\Desktop\BLOG DIA A DIA NA ESCOLA\1- ENVIADO\2- VOLTA ÀS AULAS\BANCO DE IMAGENS\DSC0304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9" t="4050" r="10521" b="4451"/>
          <a:stretch/>
        </p:blipFill>
        <p:spPr bwMode="auto">
          <a:xfrm rot="324808">
            <a:off x="2246139" y="2972769"/>
            <a:ext cx="2029893" cy="3465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na Maria\Desktop\BLOG DIA A DIA NA ESCOLA\1- ENVIADO\2- VOLTA ÀS AULAS\BANCO DE IMAGENS\IMG_20170731_124332732_HD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7" t="19386" r="26685" b="14618"/>
          <a:stretch/>
        </p:blipFill>
        <p:spPr bwMode="auto">
          <a:xfrm rot="21300040">
            <a:off x="4057652" y="1608207"/>
            <a:ext cx="2190750" cy="3018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Ana Maria\Desktop\BLOG DIA A DIA NA ESCOLA\1- ENVIADO\2- VOLTA ÀS AULAS\BANCO DE IMAGENS\DSC082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7" t="13182" r="12855" b="8931"/>
          <a:stretch/>
        </p:blipFill>
        <p:spPr bwMode="auto">
          <a:xfrm rot="435580">
            <a:off x="6322023" y="2057400"/>
            <a:ext cx="1970863" cy="4067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>
          <a:xfrm>
            <a:off x="365125" y="767456"/>
            <a:ext cx="7969250" cy="5526982"/>
          </a:xfrm>
        </p:spPr>
        <p:txBody>
          <a:bodyPr/>
          <a:lstStyle/>
          <a:p>
            <a:r>
              <a:rPr lang="pt-BR" dirty="0" smtClean="0"/>
              <a:t> 1º Dia de Aula – Recepção dos alunos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7530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462655"/>
            <a:ext cx="8026400" cy="6128645"/>
          </a:xfrm>
        </p:spPr>
        <p:txBody>
          <a:bodyPr/>
          <a:lstStyle/>
          <a:p>
            <a:r>
              <a:rPr lang="pt-BR" dirty="0" smtClean="0"/>
              <a:t> Segmento: Alunos</a:t>
            </a:r>
          </a:p>
          <a:p>
            <a:pPr marL="0" indent="0">
              <a:buNone/>
            </a:pPr>
            <a:endParaRPr lang="pt-BR" sz="1000" dirty="0"/>
          </a:p>
          <a:p>
            <a:pPr algn="just"/>
            <a:r>
              <a:rPr lang="pt-BR" sz="1600" u="sng" dirty="0" smtClean="0"/>
              <a:t>ACOLHIDA</a:t>
            </a:r>
            <a:r>
              <a:rPr lang="pt-BR" sz="1600" b="0" dirty="0" smtClean="0"/>
              <a:t>: </a:t>
            </a:r>
            <a:r>
              <a:rPr lang="pt-BR" sz="1600" b="0" dirty="0"/>
              <a:t>No horário de entrada, é importante que o diretor e o coordenador estejam no pátio para tirar dúvidas dos </a:t>
            </a:r>
            <a:r>
              <a:rPr lang="pt-BR" sz="1600" b="0" dirty="0" smtClean="0"/>
              <a:t>pais. Os alunos são entretidos pela princesa e o super herói. </a:t>
            </a:r>
            <a:r>
              <a:rPr lang="pt-BR" sz="1600" b="0" dirty="0"/>
              <a:t>A</a:t>
            </a:r>
            <a:r>
              <a:rPr lang="pt-BR" sz="1600" b="0" dirty="0" smtClean="0"/>
              <a:t>titudes </a:t>
            </a:r>
            <a:r>
              <a:rPr lang="pt-BR" sz="1600" b="0" dirty="0"/>
              <a:t>como essa demonstram que os gestores estão abertos a questionamentos e interessados em acolher todos os estudantes desde o início do ano letivo</a:t>
            </a:r>
            <a:r>
              <a:rPr lang="pt-BR" sz="1600" b="0" dirty="0" smtClean="0"/>
              <a:t>. Assim que os pais são dispensados, os alunos vão para o pátio e são apresentados todos os professores e as dependências da escola. É importante que façam uma acolhida gostosa, contando uma história ou apresentando um teatro.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INTEGRAÇÃO DOS ALUNOS:</a:t>
            </a:r>
            <a:r>
              <a:rPr lang="pt-BR" sz="1600" b="0" dirty="0" smtClean="0"/>
              <a:t> Organize atividades e brincadeiras que integrem os alunos, principalmente os novatos. Faça grupos mistos e variados para as atividades de teatro, handebol e outras modalidades esportivas.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REGRAS DE CONVIVÊNCIA:</a:t>
            </a:r>
            <a:r>
              <a:rPr lang="pt-BR" sz="1600" b="0" dirty="0" smtClean="0"/>
              <a:t> </a:t>
            </a:r>
            <a:r>
              <a:rPr lang="pt-BR" sz="1600" b="0" dirty="0"/>
              <a:t>Procure não apresentar regras de convivência logo de cara. E</a:t>
            </a:r>
            <a:r>
              <a:rPr lang="pt-BR" sz="1600" b="0" dirty="0" smtClean="0"/>
              <a:t>las </a:t>
            </a:r>
            <a:r>
              <a:rPr lang="pt-BR" sz="1600" b="0" dirty="0"/>
              <a:t>serão construídas em conjunto ao longo do ano. </a:t>
            </a:r>
            <a:r>
              <a:rPr lang="pt-BR" sz="1600" b="0" dirty="0" smtClean="0"/>
              <a:t>O professor deve contar </a:t>
            </a:r>
            <a:r>
              <a:rPr lang="pt-BR" sz="1600" b="0" dirty="0"/>
              <a:t>à turma o que espera ensinar ao longo do ano e </a:t>
            </a:r>
            <a:r>
              <a:rPr lang="pt-BR" sz="1600" b="0" dirty="0" smtClean="0"/>
              <a:t>perguntar </a:t>
            </a:r>
            <a:r>
              <a:rPr lang="pt-BR" sz="1600" b="0" dirty="0"/>
              <a:t>quais </a:t>
            </a:r>
            <a:r>
              <a:rPr lang="pt-BR" sz="1600" b="0" dirty="0" smtClean="0"/>
              <a:t>são as suas </a:t>
            </a:r>
            <a:r>
              <a:rPr lang="pt-BR" sz="1600" b="0" dirty="0"/>
              <a:t>expectativas em relação às aulas. </a:t>
            </a:r>
            <a:r>
              <a:rPr lang="pt-BR" sz="1600" b="0" dirty="0" smtClean="0"/>
              <a:t>Explique </a:t>
            </a:r>
            <a:r>
              <a:rPr lang="pt-BR" sz="1600" b="0" dirty="0"/>
              <a:t>aos alunos sua forma de trabalhar. Diga se pretende pedir trabalhos escritos ou provas e quais materiais costuma usar. Para os mais velhos, faça um panorama do curso e fale um pouco sobre os conteúdos a ser trabalhados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LEMBRANÇA</a:t>
            </a:r>
            <a:r>
              <a:rPr lang="pt-BR" sz="1600" b="0" u="sng" dirty="0" smtClean="0"/>
              <a:t>:</a:t>
            </a:r>
            <a:r>
              <a:rPr lang="pt-BR" sz="1600" b="0" dirty="0" smtClean="0"/>
              <a:t> O diretor deve providenciar uma lembrancinha para o primeiro dia de aula  relativo ao personagem que acolheu as crianças. Por exemplo: se foi uma princesa, distribua tiaras de princesas. Se foi a Branca de Neve dê uma maçã, etc.</a:t>
            </a:r>
            <a:endParaRPr lang="pt-BR" sz="1600" u="sng" dirty="0" smtClean="0"/>
          </a:p>
          <a:p>
            <a:pPr marL="0" indent="0" algn="just">
              <a:buNone/>
            </a:pPr>
            <a:endParaRPr lang="pt-BR" sz="10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30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519805"/>
            <a:ext cx="8026400" cy="6128645"/>
          </a:xfrm>
        </p:spPr>
        <p:txBody>
          <a:bodyPr/>
          <a:lstStyle/>
          <a:p>
            <a:r>
              <a:rPr lang="pt-BR" dirty="0" smtClean="0"/>
              <a:t> Segmento: Professores</a:t>
            </a:r>
          </a:p>
          <a:p>
            <a:pPr marL="0" indent="0">
              <a:buNone/>
            </a:pPr>
            <a:endParaRPr lang="pt-BR" sz="900" dirty="0"/>
          </a:p>
          <a:p>
            <a:pPr algn="just"/>
            <a:r>
              <a:rPr lang="pt-BR" sz="1600" b="0" dirty="0" smtClean="0"/>
              <a:t>Preparar o retorno dos professores é tão importante quanto o retorno dos pais e dos alunos. No mês de dezembro o diretor solicitou do professor uma lista de reformas que são necessárias providenciar para o ano seguinte. Em janeiro, com a reforma e manutenção da escola, providencie a solicitação do Professor. 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 smtClean="0"/>
              <a:t>CONTRATAÇÃO DE PROFESSORES</a:t>
            </a:r>
            <a:r>
              <a:rPr lang="pt-BR" sz="1600" b="0" dirty="0" smtClean="0"/>
              <a:t>: No mês de janeiro, caso tenha alguma vaga a ser preenchida, o diretor irá analisar os currículos que tem em seu arquivo. Selecione alguns e pesquise suas redes sociais. Veja se a pessoa selecionada combina com o perfil da escola. Chame-a para uma entrevista e se achar necessário, elabore uma avaliação para o candidato. O selecionado da prova, da entrevista e das redes sociais, ainda pode ministrar uma aula para que o diretor perceba seu domínio de classe. 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Aí sim, efetive a contratação.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>
                <a:hlinkClick r:id="rId2" action="ppaction://hlinkpres?slideindex=1&amp;slidetitle="/>
              </a:rPr>
              <a:t> https://www.youtube.com/watch?v=guM6qArIF-8</a:t>
            </a:r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2" descr="C:\Users\Ana Maria\Desktop\BLOG DIA A DIA NA ESCOLA\1- ENVIADO\2- VOLTA ÀS AULAS\BANCO DE IMAGENS\cellular-education-classroom-15984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072" y="4126442"/>
            <a:ext cx="3282950" cy="2188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377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519805"/>
            <a:ext cx="8026400" cy="6128645"/>
          </a:xfrm>
        </p:spPr>
        <p:txBody>
          <a:bodyPr/>
          <a:lstStyle/>
          <a:p>
            <a:r>
              <a:rPr lang="pt-BR" dirty="0" smtClean="0"/>
              <a:t> Segmento: Professores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/>
              <a:t>CARTA AOS </a:t>
            </a:r>
            <a:r>
              <a:rPr lang="pt-BR" sz="1600" u="sng" dirty="0" smtClean="0"/>
              <a:t>PROFESSORES:</a:t>
            </a:r>
            <a:r>
              <a:rPr lang="pt-BR" sz="1600" b="0" dirty="0" smtClean="0"/>
              <a:t> </a:t>
            </a:r>
            <a:r>
              <a:rPr lang="pt-BR" sz="1600" b="0" dirty="0"/>
              <a:t>Em janeiro </a:t>
            </a:r>
            <a:r>
              <a:rPr lang="pt-BR" sz="1600" b="0" dirty="0" smtClean="0"/>
              <a:t>encaminhe uma </a:t>
            </a:r>
            <a:r>
              <a:rPr lang="pt-BR" sz="1600" b="0" dirty="0"/>
              <a:t>carta </a:t>
            </a:r>
            <a:r>
              <a:rPr lang="pt-BR" sz="1600" b="0" dirty="0" smtClean="0"/>
              <a:t>aos professores. Deseje um bom descanso e que ele possa recarregar as energia. Aproveite e comunique a data da reunião pedagógica e da reunião de pais que haverá ao final do mês.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 smtClean="0"/>
              <a:t>MATERIAIS PARA A SALA DE AULA</a:t>
            </a:r>
            <a:r>
              <a:rPr lang="pt-BR" sz="1600" dirty="0" smtClean="0"/>
              <a:t>: </a:t>
            </a:r>
            <a:r>
              <a:rPr lang="pt-BR" sz="1600" b="0" dirty="0" smtClean="0"/>
              <a:t>Como </a:t>
            </a:r>
            <a:r>
              <a:rPr lang="pt-BR" sz="1600" b="0" dirty="0"/>
              <a:t>gestor, garanta </a:t>
            </a:r>
            <a:r>
              <a:rPr lang="pt-BR" sz="1600" b="0" dirty="0" smtClean="0"/>
              <a:t>aos professores que possuem </a:t>
            </a:r>
            <a:r>
              <a:rPr lang="pt-BR" sz="1600" b="0" dirty="0"/>
              <a:t>uma lista dos materiais que irão receber para suas aulas. Converse com eles para estabelecer um cronograma e saber antecipadamente que atividades pretendem realizar ao longo do ano. Dessa maneira, os materiais podem ser alocados bem antes das atividades, sem correrias de última hora. </a:t>
            </a:r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3" descr="C:\Users\Ana Maria\Desktop\BLOG DIA A DIA NA ESCOLA\1- ENVIADO\2- VOLTA ÀS AULAS\BANCO DE IMAGENS\26531073239_1e539a37b7_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3700847"/>
            <a:ext cx="4111625" cy="2744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752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676275"/>
            <a:ext cx="8026400" cy="5972175"/>
          </a:xfrm>
        </p:spPr>
        <p:txBody>
          <a:bodyPr/>
          <a:lstStyle/>
          <a:p>
            <a:r>
              <a:rPr lang="pt-BR" dirty="0" smtClean="0"/>
              <a:t> Segmento: Professores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REUNIÃO DE PROFESSORES</a:t>
            </a:r>
            <a:r>
              <a:rPr lang="pt-BR" sz="1600" b="0" dirty="0" smtClean="0"/>
              <a:t>: Na data estabelecida para a Reunião Pedagógica, prepare uma acolhida aos professores – Dinâmica de apresentação dos novos professores – Planejamento anual – agenda do professor – calendário do ano vigente – Entrega do material das aulas solicitado – Preparação da Reunião de Pais – Confecção da lembrança dos pais. 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9" descr="C:\Users\Ana Maria\Desktop\BLOG DIA A DIA NA ESCOLA\1- ENVIADO\2- VOLTA ÀS AULAS\BANCO DE IMAGENS\colleagues-having-business-meeting-in-coffee-bar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981324"/>
            <a:ext cx="4943475" cy="3295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749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586480"/>
            <a:ext cx="8026400" cy="6128645"/>
          </a:xfrm>
        </p:spPr>
        <p:txBody>
          <a:bodyPr/>
          <a:lstStyle/>
          <a:p>
            <a:r>
              <a:rPr lang="pt-BR" dirty="0" smtClean="0"/>
              <a:t> Segmento: Professores</a:t>
            </a:r>
          </a:p>
          <a:p>
            <a:pPr marL="0" indent="0">
              <a:buNone/>
            </a:pPr>
            <a:endParaRPr lang="pt-BR" sz="900" dirty="0"/>
          </a:p>
          <a:p>
            <a:pPr algn="just"/>
            <a:r>
              <a:rPr lang="pt-BR" sz="1600" u="sng" dirty="0" smtClean="0"/>
              <a:t>REGRAS DA ESCOLA</a:t>
            </a:r>
            <a:r>
              <a:rPr lang="pt-BR" sz="1600" b="0" dirty="0" smtClean="0"/>
              <a:t>: Não </a:t>
            </a:r>
            <a:r>
              <a:rPr lang="pt-BR" sz="1600" b="0" dirty="0"/>
              <a:t>há nada pior do que a falta de clareza em relação à estrutura e regras que regem a escola – tanto para docentes, quanto discentes. Nas reuniões </a:t>
            </a:r>
            <a:r>
              <a:rPr lang="pt-BR" sz="1600" b="0" dirty="0" smtClean="0"/>
              <a:t>estabeleça </a:t>
            </a:r>
            <a:r>
              <a:rPr lang="pt-BR" sz="1600" b="0" dirty="0"/>
              <a:t>claramente sobre as políticas que a escola segue e discuta mudanças, sempre com a participação dos professores. Isso gera engajamento e reforça o trabalho de equipe. Da mesma maneira, garanta que a mensagem seja passada adiante por eles, para que os alunos saibam exatamente quais são suas responsabilidades e o que esperar da escola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COMUNICAÇÃO DIRETA COM OS PAIS</a:t>
            </a:r>
            <a:r>
              <a:rPr lang="pt-BR" sz="1600" b="0" dirty="0" smtClean="0"/>
              <a:t>: Os professores devem organizar um grupo de </a:t>
            </a:r>
            <a:r>
              <a:rPr lang="pt-BR" sz="1600" b="0" dirty="0" err="1" smtClean="0"/>
              <a:t>whatsaap</a:t>
            </a:r>
            <a:r>
              <a:rPr lang="pt-BR" sz="1600" b="0" dirty="0" smtClean="0"/>
              <a:t> dos pais com a professora. Estabeleça as regras do grupo e assuntos particulares de alguma criança, tratar no privado. O diretor deve criar um blog da escola para postar as tarefas e </a:t>
            </a:r>
            <a:r>
              <a:rPr lang="pt-BR" sz="1600" b="0" dirty="0"/>
              <a:t>normas da </a:t>
            </a:r>
            <a:r>
              <a:rPr lang="pt-BR" sz="1600" b="0" dirty="0" smtClean="0"/>
              <a:t>escola, além do </a:t>
            </a:r>
            <a:r>
              <a:rPr lang="pt-BR" sz="1600" b="0" dirty="0"/>
              <a:t>cronograma para o semestre. E, claro, fotos de atividades em sala de aula, prêmios, campeonatos e afins são mais do que bem-vindos e geram muito engajamento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MURAL DE BOAS PRÁTICAS</a:t>
            </a:r>
            <a:r>
              <a:rPr lang="pt-BR" sz="1600" dirty="0" smtClean="0"/>
              <a:t>: </a:t>
            </a:r>
            <a:r>
              <a:rPr lang="pt-BR" sz="1600" b="0" dirty="0" smtClean="0"/>
              <a:t>Abrir espaço (pode ser no corredor da escola) </a:t>
            </a:r>
            <a:r>
              <a:rPr lang="pt-BR" sz="1600" b="0" dirty="0"/>
              <a:t>para um mural em que a escola possa comunicar projetos, mudanças e ainda compartilhar o que tem sido feito de </a:t>
            </a:r>
            <a:r>
              <a:rPr lang="pt-BR" sz="1600" b="0" dirty="0" smtClean="0"/>
              <a:t>positivo. </a:t>
            </a:r>
            <a:r>
              <a:rPr lang="pt-BR" sz="1600" b="0" dirty="0"/>
              <a:t>Se esse espaço puder ganhar cor e elementos gráficos, melhor ainda. O importante é que se torne um ponto de comunicação com todos na escola.</a:t>
            </a:r>
            <a:endParaRPr lang="pt-BR" sz="1600" b="0" dirty="0" smtClean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52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5" y="586480"/>
            <a:ext cx="8026400" cy="6128645"/>
          </a:xfrm>
        </p:spPr>
        <p:txBody>
          <a:bodyPr/>
          <a:lstStyle/>
          <a:p>
            <a:r>
              <a:rPr lang="pt-BR" dirty="0" smtClean="0"/>
              <a:t> Segmento: Professores</a:t>
            </a:r>
          </a:p>
          <a:p>
            <a:pPr marL="0" indent="0">
              <a:buNone/>
            </a:pPr>
            <a:endParaRPr lang="pt-BR" sz="900" dirty="0"/>
          </a:p>
          <a:p>
            <a:pPr algn="just"/>
            <a:r>
              <a:rPr lang="pt-BR" sz="1600" u="sng" dirty="0" smtClean="0"/>
              <a:t>SALAS ACOLHEDORAS</a:t>
            </a:r>
            <a:r>
              <a:rPr lang="pt-BR" sz="1600" b="0" dirty="0" smtClean="0"/>
              <a:t>: </a:t>
            </a:r>
            <a:r>
              <a:rPr lang="pt-BR" sz="1600" b="0" dirty="0"/>
              <a:t>Nem sempre há recursos para tornar a sala de aula mais acolhedora, com armários ou mobiliário variado. Mas nada impede </a:t>
            </a:r>
            <a:r>
              <a:rPr lang="pt-BR" sz="1600" b="0" dirty="0" smtClean="0"/>
              <a:t>reorganizar as carteiras </a:t>
            </a:r>
            <a:r>
              <a:rPr lang="pt-BR" sz="1600" b="0" dirty="0"/>
              <a:t>de maneira diferente, formando círculos, ou incentivando os professores a movimentar os alunos pela sala. </a:t>
            </a:r>
            <a:endParaRPr lang="pt-BR" sz="1600" b="0" dirty="0" smtClean="0"/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u="sng" dirty="0" smtClean="0"/>
              <a:t>CONSTRUA UMA BIBLIOTECA</a:t>
            </a:r>
            <a:r>
              <a:rPr lang="pt-BR" sz="1600" dirty="0" smtClean="0"/>
              <a:t>: </a:t>
            </a:r>
            <a:r>
              <a:rPr lang="pt-BR" sz="1600" b="0" dirty="0"/>
              <a:t>E</a:t>
            </a:r>
            <a:r>
              <a:rPr lang="pt-BR" sz="1600" b="0" dirty="0" smtClean="0"/>
              <a:t>nvie </a:t>
            </a:r>
            <a:r>
              <a:rPr lang="pt-BR" sz="1600" b="0" dirty="0"/>
              <a:t>uma carta aos pais falando sobre o </a:t>
            </a:r>
            <a:r>
              <a:rPr lang="pt-BR" sz="1600" b="0" dirty="0" smtClean="0"/>
              <a:t>projeto de Biblioteca </a:t>
            </a:r>
            <a:r>
              <a:rPr lang="pt-BR" sz="1600" b="0" dirty="0"/>
              <a:t>e pedindo doações de títulos. Após realizar algumas campanhas para ampliar o volume de </a:t>
            </a:r>
            <a:r>
              <a:rPr lang="pt-BR" sz="1600" b="0" dirty="0" smtClean="0"/>
              <a:t>livros, organize a “Hora da leitura”, a Ficha de Leitura para ser exposta no pátio e outras atividades envolvendo a prática diária de leituras.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5" name="Picture 10" descr="C:\Users\Ana Maria\Desktop\BLOG DIA A DIA NA ESCOLA\1- ENVIADO\2- VOLTA ÀS AULAS\BANCO DE IMAGENS\books-in-bookshelf-in-libr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3792007"/>
            <a:ext cx="4133850" cy="2755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584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07974" y="586480"/>
            <a:ext cx="8131175" cy="6128645"/>
          </a:xfrm>
        </p:spPr>
        <p:txBody>
          <a:bodyPr/>
          <a:lstStyle/>
          <a:p>
            <a:r>
              <a:rPr lang="pt-BR" dirty="0" smtClean="0"/>
              <a:t> Segmento: Porteiro e Funcionários</a:t>
            </a:r>
          </a:p>
          <a:p>
            <a:pPr marL="0" indent="0">
              <a:buNone/>
            </a:pPr>
            <a:endParaRPr lang="pt-BR" sz="900" dirty="0"/>
          </a:p>
          <a:p>
            <a:pPr algn="just"/>
            <a:r>
              <a:rPr lang="pt-BR" sz="1600" u="sng" dirty="0" smtClean="0"/>
              <a:t>PORTEIRO</a:t>
            </a:r>
            <a:r>
              <a:rPr lang="pt-BR" sz="1600" b="0" dirty="0" smtClean="0"/>
              <a:t>: Para o gestor, a escolha do Porteiro não é nada fácil. Essa função exige que este profissional seja atento, carismático, simpático, educado e acolhedor. Toda a escola depende de sua competência, pois é ele que entregará o aluno aos pais e vigiará todas as pessoas que queiram entrar e sair da escola. É importante não só analisar seu currículo, mas pedir referências para que não cometa nenhum engano.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 smtClean="0"/>
              <a:t>CAPACITAÇÃO DOS FUNCIONÁRIOS</a:t>
            </a:r>
            <a:r>
              <a:rPr lang="pt-BR" sz="1600" b="0" dirty="0" smtClean="0"/>
              <a:t>: O diretor deve organizar com alguns dias de antecedência a reunião com o porteiro e demais funcionários. É o momento de capacitá-los e transmitir a filosofia da escola. Seu relacionamento com os aluno, professores e pais devem ser envoltos a cordialidade e respeito.</a:t>
            </a:r>
          </a:p>
          <a:p>
            <a:pPr marL="0" indent="0" algn="just">
              <a:buNone/>
            </a:pPr>
            <a:endParaRPr lang="pt-BR" sz="900" b="0" dirty="0" smtClean="0"/>
          </a:p>
          <a:p>
            <a:pPr algn="just"/>
            <a:r>
              <a:rPr lang="pt-BR" sz="1600" u="sng" dirty="0" smtClean="0"/>
              <a:t>LEMBRANÇA:</a:t>
            </a:r>
            <a:r>
              <a:rPr lang="pt-BR" sz="1600" b="0" dirty="0" smtClean="0"/>
              <a:t> Providencie uma lembrancinha para essa categoria. É importante que eles se sintam acolhidos e membros atuantes e fundamentais na engrenagem escolar. Seu retorno também deve ser em meio a sua valorização e definição de suas funções. 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marL="0" indent="0" algn="just">
              <a:buNone/>
            </a:pPr>
            <a:endParaRPr lang="pt-BR" sz="900" b="0" dirty="0" smtClean="0"/>
          </a:p>
          <a:p>
            <a:pPr marL="0" indent="0" algn="just">
              <a:buNone/>
            </a:pPr>
            <a:r>
              <a:rPr lang="pt-BR" sz="2000" dirty="0">
                <a:solidFill>
                  <a:srgbClr val="C00000"/>
                </a:solidFill>
                <a:latin typeface="Chaparral Pro Light" pitchFamily="18" charset="0"/>
              </a:rPr>
              <a:t> </a:t>
            </a:r>
            <a:r>
              <a:rPr lang="pt-BR" sz="2000" dirty="0" smtClean="0">
                <a:solidFill>
                  <a:srgbClr val="C00000"/>
                </a:solidFill>
                <a:latin typeface="Chaparral Pro Light" pitchFamily="18" charset="0"/>
              </a:rPr>
              <a:t>          Escola limpa não é a que mais se limpa, </a:t>
            </a:r>
          </a:p>
          <a:p>
            <a:pPr marL="0" indent="0" algn="just">
              <a:buNone/>
            </a:pPr>
            <a:r>
              <a:rPr lang="pt-BR" sz="2000" dirty="0">
                <a:solidFill>
                  <a:srgbClr val="C00000"/>
                </a:solidFill>
                <a:latin typeface="Chaparral Pro Light" pitchFamily="18" charset="0"/>
              </a:rPr>
              <a:t>	</a:t>
            </a:r>
            <a:r>
              <a:rPr lang="pt-BR" sz="2000" dirty="0" smtClean="0">
                <a:solidFill>
                  <a:srgbClr val="C00000"/>
                </a:solidFill>
                <a:latin typeface="Chaparral Pro Light" pitchFamily="18" charset="0"/>
              </a:rPr>
              <a:t>     e sim, a que menos se suja!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  <p:pic>
        <p:nvPicPr>
          <p:cNvPr id="6" name="Picture 2" descr="C:\Users\Ana Maria\Desktop\BLOG DIA A DIA NA ESCOLA\1- ENVIADO\2- VOLTA ÀS AULAS\BANCO DE IMAGENS\pexels-photo-28974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062" y="4749589"/>
            <a:ext cx="2734438" cy="1822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53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65125" y="566124"/>
            <a:ext cx="7962446" cy="5902490"/>
          </a:xfrm>
        </p:spPr>
        <p:txBody>
          <a:bodyPr>
            <a:noAutofit/>
          </a:bodyPr>
          <a:lstStyle/>
          <a:p>
            <a:pPr algn="just"/>
            <a:r>
              <a:rPr lang="pt-BR" dirty="0"/>
              <a:t>Atenção aos </a:t>
            </a:r>
            <a:r>
              <a:rPr lang="pt-BR" dirty="0" smtClean="0"/>
              <a:t>detalhes</a:t>
            </a:r>
            <a:endParaRPr lang="pt-BR" dirty="0"/>
          </a:p>
          <a:p>
            <a:pPr marL="0" indent="0" algn="just">
              <a:buNone/>
            </a:pPr>
            <a:endParaRPr lang="en-US" sz="900" dirty="0"/>
          </a:p>
          <a:p>
            <a:pPr marL="0" indent="0" algn="just">
              <a:buNone/>
            </a:pPr>
            <a:r>
              <a:rPr lang="pt-BR" sz="1600" b="0" dirty="0" smtClean="0"/>
              <a:t>Quando o gestor propõe abrir uma escola, deve estar atento principalmente aos detalhes. São eles que fazem toda a diferença. Porque </a:t>
            </a:r>
            <a:r>
              <a:rPr lang="pt-BR" sz="1600" b="0" dirty="0"/>
              <a:t>o</a:t>
            </a:r>
            <a:r>
              <a:rPr lang="pt-BR" sz="1600" b="0" dirty="0" smtClean="0"/>
              <a:t> pai colocaria seu filho na sua escola e não da escola concorrente? Com certeza são os detalhes que fazem a diferença. O gestor deve transformar sua escola como única, acolhedora, ensino de excelência e um ambiente limpo, bonito e saudável. Assim, seguem algumas dicas:</a:t>
            </a:r>
          </a:p>
          <a:p>
            <a:pPr marL="0" indent="0" algn="just">
              <a:buNone/>
            </a:pPr>
            <a:endParaRPr lang="pt-BR" sz="900" b="0" u="sng" dirty="0"/>
          </a:p>
          <a:p>
            <a:pPr algn="just"/>
            <a:r>
              <a:rPr lang="pt-BR" sz="1600" u="sng" dirty="0" smtClean="0"/>
              <a:t>PENSE EM ALGUM EVENTO PARA ATRAIR NOVOS ALUNOS:</a:t>
            </a:r>
            <a:r>
              <a:rPr lang="pt-BR" sz="1600" b="0" dirty="0" smtClean="0"/>
              <a:t> organize </a:t>
            </a:r>
            <a:r>
              <a:rPr lang="pt-BR" sz="1600" b="0" dirty="0"/>
              <a:t>eventos como aulas inaugurais, palestras de apresentação de professores e pessoal administrativo, reuniões iniciais, entre outros. </a:t>
            </a:r>
            <a:r>
              <a:rPr lang="pt-BR" sz="1600" b="0" dirty="0" smtClean="0"/>
              <a:t>Abrindo os </a:t>
            </a:r>
            <a:r>
              <a:rPr lang="pt-BR" sz="1600" b="0" dirty="0"/>
              <a:t>canais de </a:t>
            </a:r>
            <a:r>
              <a:rPr lang="pt-BR" sz="1600" b="0" dirty="0" smtClean="0"/>
              <a:t>comunicação, </a:t>
            </a:r>
            <a:r>
              <a:rPr lang="pt-BR" sz="1600" b="0" dirty="0"/>
              <a:t>transmitir os valores da instituição, integrar as pessoas e garantir </a:t>
            </a:r>
            <a:r>
              <a:rPr lang="pt-BR" sz="1600" b="0" dirty="0" smtClean="0"/>
              <a:t>um bom </a:t>
            </a:r>
            <a:r>
              <a:rPr lang="pt-BR" sz="1600" b="0" dirty="0"/>
              <a:t>relacionamento ao longo do ano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900" u="sng" dirty="0"/>
          </a:p>
          <a:p>
            <a:pPr algn="just"/>
            <a:r>
              <a:rPr lang="pt-BR" sz="1600" u="sng" dirty="0" smtClean="0"/>
              <a:t>CALENDÁRIO PRONTO E BEM DEFINIDO:</a:t>
            </a:r>
            <a:r>
              <a:rPr lang="pt-BR" sz="1600" b="0" dirty="0" smtClean="0"/>
              <a:t> É </a:t>
            </a:r>
            <a:r>
              <a:rPr lang="pt-BR" sz="1600" b="0" dirty="0"/>
              <a:t>imprescindível já começar o ano com uma organização bem definida do ano escolar. De preferência, atividades, feriados, eventos especiais e qualquer outro acontecimento </a:t>
            </a:r>
            <a:r>
              <a:rPr lang="pt-BR" sz="1600" b="0" dirty="0" smtClean="0"/>
              <a:t>relevante. Pais</a:t>
            </a:r>
            <a:r>
              <a:rPr lang="pt-BR" sz="1600" b="0" dirty="0"/>
              <a:t>, professores, alunos e a própria administração da instituição de ensino se beneficiam dessa estratégia, porque podem planejar suas atividades a partir dessa </a:t>
            </a:r>
            <a:r>
              <a:rPr lang="pt-BR" sz="1600" b="0" dirty="0" smtClean="0"/>
              <a:t>programação. Os </a:t>
            </a:r>
            <a:r>
              <a:rPr lang="pt-BR" sz="1600" b="0" dirty="0"/>
              <a:t>pais que desejam programar viagens com os filhos já podem verificar as melhores datas para isso. Professores, por outro lado, têm a possibilidade de agendar a entrega de trabalhos, organizar </a:t>
            </a:r>
            <a:r>
              <a:rPr lang="pt-BR" sz="1600" b="0" dirty="0" smtClean="0"/>
              <a:t>atividades e </a:t>
            </a:r>
            <a:r>
              <a:rPr lang="pt-BR" sz="1600" b="0" dirty="0"/>
              <a:t>dividir o cronograma de suas disciplinas de acordo com o número de aulas </a:t>
            </a:r>
            <a:r>
              <a:rPr lang="pt-BR" sz="1600" b="0" dirty="0" smtClean="0"/>
              <a:t>disponíveis.</a:t>
            </a:r>
            <a:endParaRPr lang="pt-BR" sz="1600" b="0" dirty="0"/>
          </a:p>
          <a:p>
            <a:pPr algn="just"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21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0F1A0E12-D8C6-488E-BB97-061E519D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65125" y="499449"/>
            <a:ext cx="7962446" cy="5902490"/>
          </a:xfrm>
        </p:spPr>
        <p:txBody>
          <a:bodyPr>
            <a:noAutofit/>
          </a:bodyPr>
          <a:lstStyle/>
          <a:p>
            <a:pPr algn="just"/>
            <a:r>
              <a:rPr lang="pt-BR" dirty="0"/>
              <a:t>Atenção aos </a:t>
            </a:r>
            <a:r>
              <a:rPr lang="pt-BR" dirty="0" smtClean="0"/>
              <a:t>detalhes</a:t>
            </a:r>
            <a:endParaRPr lang="pt-BR" dirty="0"/>
          </a:p>
          <a:p>
            <a:pPr marL="0" indent="0" algn="just">
              <a:buNone/>
            </a:pPr>
            <a:endParaRPr lang="en-US" sz="900" dirty="0"/>
          </a:p>
          <a:p>
            <a:pPr algn="just"/>
            <a:r>
              <a:rPr lang="pt-BR" sz="1600" u="sng" dirty="0" smtClean="0"/>
              <a:t>PLANEJAMENTO DE EVENTOS:</a:t>
            </a:r>
            <a:r>
              <a:rPr lang="pt-BR" sz="1600" u="sng" dirty="0"/>
              <a:t> </a:t>
            </a:r>
            <a:r>
              <a:rPr lang="pt-BR" sz="1600" b="0" dirty="0" smtClean="0"/>
              <a:t>Independentemente </a:t>
            </a:r>
            <a:r>
              <a:rPr lang="pt-BR" sz="1600" b="0" dirty="0"/>
              <a:t>da natureza de seu evento </a:t>
            </a:r>
            <a:r>
              <a:rPr lang="pt-BR" sz="1600" b="0" dirty="0" smtClean="0"/>
              <a:t> </a:t>
            </a:r>
            <a:r>
              <a:rPr lang="pt-BR" sz="1600" b="0" dirty="0"/>
              <a:t>- seja para alunos, familiares ou professores - é imprescindível contar com horários bem definidos de início e de término. Assim como qualquer reunião, ter uma pauta preestabelecida e um planejamento de atividades torna esses eventos mais </a:t>
            </a:r>
            <a:r>
              <a:rPr lang="pt-BR" sz="1600" b="0" dirty="0" smtClean="0"/>
              <a:t>produtivos. Caso </a:t>
            </a:r>
            <a:r>
              <a:rPr lang="pt-BR" sz="1600" b="0" dirty="0"/>
              <a:t>contrário, seus participantes podem se sentir frustrados pelo </a:t>
            </a:r>
            <a:r>
              <a:rPr lang="pt-BR" sz="1600" b="0" dirty="0" smtClean="0"/>
              <a:t>atraso. </a:t>
            </a:r>
            <a:r>
              <a:rPr lang="pt-BR" sz="1600" b="0" dirty="0"/>
              <a:t>Lembre-se que, por mais importante que seja a educação dos seus filhos, os pais possuem compromissos e responsabilidades diversas. Fica difícil engajar um público sem essas definições prévias. Por isso, planeje </a:t>
            </a:r>
            <a:r>
              <a:rPr lang="pt-BR" sz="1600" b="0" dirty="0" smtClean="0"/>
              <a:t>e cumpra com pontualidade os </a:t>
            </a:r>
            <a:r>
              <a:rPr lang="pt-BR" sz="1600" b="0" dirty="0"/>
              <a:t>horários de seus eventos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en-US" sz="900" dirty="0"/>
          </a:p>
          <a:p>
            <a:pPr algn="just"/>
            <a:r>
              <a:rPr lang="pt-BR" sz="1600" u="sng" dirty="0" smtClean="0"/>
              <a:t>DEPOIMENTO DE VETERANOS:</a:t>
            </a:r>
            <a:r>
              <a:rPr lang="pt-BR" sz="1600" b="0" dirty="0" smtClean="0"/>
              <a:t> Esse compartilhamento de</a:t>
            </a:r>
            <a:r>
              <a:rPr lang="pt-BR" sz="1600" b="0" dirty="0"/>
              <a:t> experiências </a:t>
            </a:r>
            <a:r>
              <a:rPr lang="pt-BR" sz="1600" b="0" dirty="0" smtClean="0"/>
              <a:t>de ex-alunos e veteranos,</a:t>
            </a:r>
            <a:r>
              <a:rPr lang="pt-BR" sz="1600" b="0" dirty="0"/>
              <a:t> pode contribuir para que os alunos se preparem melhor para os desafios que estão por vir, conheçam mais técnicas de estudo, além de gerar uma relação de maior empatia e integração com o grupo</a:t>
            </a:r>
            <a:r>
              <a:rPr lang="pt-BR" sz="1600" b="0" dirty="0" smtClean="0"/>
              <a:t>. É uma maneira de demonstrar um carinho pela instituição e despertar este sentimento aos novatos.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u="sng" dirty="0" smtClean="0"/>
              <a:t>CARNAVAL</a:t>
            </a:r>
            <a:r>
              <a:rPr lang="pt-BR" sz="1600" b="0" dirty="0" smtClean="0"/>
              <a:t>: O gestor deverá aproveitar a reunião de Pais para explicar como será realizado a brincadeira do Carnaval na escola. Maiores detalhes da comemoração desta data no vídeo abaixo:</a:t>
            </a:r>
          </a:p>
          <a:p>
            <a:pPr algn="just"/>
            <a:r>
              <a:rPr lang="pt-BR" sz="1600" b="0" dirty="0" smtClean="0">
                <a:hlinkClick r:id="rId2"/>
              </a:rPr>
              <a:t>https://www.youtube.com/watch?v=jDqbx-8GFe4&amp;t=5s</a:t>
            </a:r>
            <a:endParaRPr lang="pt-BR" sz="1600" b="0" dirty="0" smtClean="0"/>
          </a:p>
          <a:p>
            <a:pPr marL="0" indent="0">
              <a:buNone/>
            </a:pPr>
            <a:endParaRPr lang="pt-BR" sz="1600" b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22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0F1A0E12-D8C6-488E-BB97-061E519D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315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65124" y="566124"/>
            <a:ext cx="4902201" cy="5902490"/>
          </a:xfrm>
        </p:spPr>
        <p:txBody>
          <a:bodyPr>
            <a:noAutofit/>
          </a:bodyPr>
          <a:lstStyle/>
          <a:p>
            <a:pPr algn="just"/>
            <a:r>
              <a:rPr lang="pt-BR" dirty="0"/>
              <a:t>Atenção aos </a:t>
            </a:r>
            <a:r>
              <a:rPr lang="pt-BR" dirty="0" smtClean="0"/>
              <a:t>detalhes</a:t>
            </a:r>
            <a:endParaRPr lang="pt-BR" dirty="0"/>
          </a:p>
          <a:p>
            <a:pPr marL="0" indent="0" algn="just">
              <a:buNone/>
            </a:pPr>
            <a:endParaRPr lang="en-US" sz="900" dirty="0" smtClean="0"/>
          </a:p>
          <a:p>
            <a:pPr marL="0" indent="0" algn="just">
              <a:buNone/>
            </a:pPr>
            <a:endParaRPr lang="en-US" sz="900" dirty="0"/>
          </a:p>
          <a:p>
            <a:pPr algn="just"/>
            <a:r>
              <a:rPr lang="pt-BR" sz="1600" u="sng" dirty="0" smtClean="0"/>
              <a:t>DIVULGUE CONTATOS:</a:t>
            </a:r>
            <a:r>
              <a:rPr lang="pt-BR" sz="1600" b="0" dirty="0" smtClean="0"/>
              <a:t>  Essa </a:t>
            </a:r>
            <a:r>
              <a:rPr lang="pt-BR" sz="1600" b="0" dirty="0"/>
              <a:t>é uma sugestão especialmente relevante para melhorar o relacionamento entre familiares e a instituição de ensino. Quando são estabelecidos canais apropriados de comunicação e transparência nessa relação, todos se beneficiam. Isso porque manter esses canais claros para todos ajuda os pais e os responsáveis a saber com quem entrar em contato no caso de dúvidas burocráticas, financeiras, pedagógicas, entre outras</a:t>
            </a:r>
            <a:r>
              <a:rPr lang="pt-BR" sz="1600" b="0" dirty="0" smtClean="0"/>
              <a:t>.</a:t>
            </a:r>
          </a:p>
          <a:p>
            <a:pPr marL="0" indent="0" algn="just">
              <a:buNone/>
            </a:pPr>
            <a:endParaRPr lang="pt-BR" sz="1000" b="0" dirty="0"/>
          </a:p>
          <a:p>
            <a:pPr algn="just"/>
            <a:r>
              <a:rPr lang="pt-BR" sz="1600" b="0" dirty="0"/>
              <a:t>Também pode ser divulgado o e-mail institucional dos </a:t>
            </a:r>
            <a:r>
              <a:rPr lang="pt-BR" sz="1600" b="0" dirty="0" smtClean="0"/>
              <a:t>professores </a:t>
            </a:r>
            <a:r>
              <a:rPr lang="pt-BR" sz="1600" b="0" dirty="0"/>
              <a:t>de cada </a:t>
            </a:r>
            <a:r>
              <a:rPr lang="pt-BR" sz="1600" b="0" dirty="0" smtClean="0"/>
              <a:t>disciplina, </a:t>
            </a:r>
            <a:r>
              <a:rPr lang="pt-BR" sz="1600" b="0" dirty="0"/>
              <a:t>de forma a melhorar a comunicação sobre </a:t>
            </a:r>
            <a:r>
              <a:rPr lang="pt-BR" sz="1600" b="0" dirty="0" smtClean="0"/>
              <a:t>o desempenho escolar da criança. </a:t>
            </a:r>
          </a:p>
          <a:p>
            <a:pPr marL="0" indent="0" algn="just">
              <a:buNone/>
            </a:pPr>
            <a:endParaRPr lang="pt-BR" sz="1000" b="0" dirty="0" smtClean="0"/>
          </a:p>
          <a:p>
            <a:pPr algn="just"/>
            <a:r>
              <a:rPr lang="pt-BR" sz="1600" b="0" dirty="0" smtClean="0"/>
              <a:t>Muitas </a:t>
            </a:r>
            <a:r>
              <a:rPr lang="pt-BR" sz="1600" b="0" dirty="0"/>
              <a:t>instituições de ensino também disponibilizam o contato de orientadores vocacionais, </a:t>
            </a:r>
            <a:r>
              <a:rPr lang="pt-BR" sz="1600" b="0" dirty="0" smtClean="0"/>
              <a:t>psicólogos, monitores </a:t>
            </a:r>
            <a:r>
              <a:rPr lang="pt-BR" sz="1600" b="0" dirty="0"/>
              <a:t>e outros profissionais que contribuem para a formação de seus alunos</a:t>
            </a:r>
            <a:r>
              <a:rPr lang="pt-BR" sz="1600" b="0" dirty="0" smtClean="0"/>
              <a:t>.</a:t>
            </a:r>
          </a:p>
          <a:p>
            <a:pPr marL="0" indent="0">
              <a:buNone/>
            </a:pPr>
            <a:endParaRPr lang="pt-BR" sz="1600" b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0F1A0E12-D8C6-488E-BB97-061E519D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  <p:pic>
        <p:nvPicPr>
          <p:cNvPr id="6" name="Picture 2" descr="C:\Users\Ana Maria\Desktop\BLOG DIA A DIA NA ESCOLA\1- ENVIADO\2- VOLTA ÀS AULAS\BANCO DE IMAGENS\6251271560_6418dff56c_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2" r="14857"/>
          <a:stretch/>
        </p:blipFill>
        <p:spPr bwMode="auto">
          <a:xfrm>
            <a:off x="5543550" y="1171574"/>
            <a:ext cx="2790825" cy="5330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636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65125" y="653156"/>
            <a:ext cx="7886246" cy="5526982"/>
          </a:xfrm>
        </p:spPr>
        <p:txBody>
          <a:bodyPr>
            <a:noAutofit/>
          </a:bodyPr>
          <a:lstStyle/>
          <a:p>
            <a:pPr algn="just"/>
            <a:r>
              <a:rPr lang="pt-BR" dirty="0" smtClean="0"/>
              <a:t> CONCLUSÃO</a:t>
            </a:r>
            <a:endParaRPr lang="pt-BR" sz="1600" b="0" dirty="0"/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/>
              <a:t> </a:t>
            </a:r>
            <a:r>
              <a:rPr lang="pt-BR" sz="1600" b="0" dirty="0" smtClean="0"/>
              <a:t>O planejamento deve ser efetivado com meses de antecedência, buscando os melhores preços e produtos de qualidade, pois o aspecto financeiro deve ser preocupação constante do gestor para manutenção da qualidade do ensino, pagamento diário dos custos fixos e variáveis, além da folha de pagamento dos funcionários. Equilibrar todas essas contas não é fácil, mas é possível com muito planejamento, organização e pesquisa de preço.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A volta às aulas é um momento decisivo para o sucesso do ano letivo. Se iniciado de maneira organizada e atrativa, com pais, alunos, professores e funcionários satisfeitos, o sucesso será a consequência desse trabalho!</a:t>
            </a:r>
          </a:p>
          <a:p>
            <a:pPr marL="0" indent="0" algn="just">
              <a:buNone/>
            </a:pPr>
            <a:endParaRPr lang="pt-BR" sz="1600" b="0" dirty="0" smtClean="0"/>
          </a:p>
          <a:p>
            <a:pPr algn="just"/>
            <a:r>
              <a:rPr lang="pt-BR" sz="1600" b="0" dirty="0" smtClean="0"/>
              <a:t>Desejo </a:t>
            </a:r>
            <a:r>
              <a:rPr lang="pt-BR" sz="1600" b="0" dirty="0"/>
              <a:t>a você muito </a:t>
            </a:r>
            <a:r>
              <a:rPr lang="pt-BR" sz="1600" b="0" dirty="0" smtClean="0"/>
              <a:t>sucesso e um excelente retorno às aulas! </a:t>
            </a:r>
            <a:endParaRPr lang="pt-BR" sz="1600" b="0" dirty="0"/>
          </a:p>
          <a:p>
            <a:pPr marL="0" indent="0" algn="just">
              <a:buNone/>
            </a:pPr>
            <a:endParaRPr lang="fr-FR" sz="1200" b="0" dirty="0"/>
          </a:p>
          <a:p>
            <a:pPr marL="0" indent="0" algn="just">
              <a:buNone/>
            </a:pP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/>
              <a:pPr/>
              <a:t>24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7E3E86A3-FCDB-4101-98A3-5E660D21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Como Abrir uma Escola</a:t>
            </a:r>
            <a:endParaRPr lang="en-US" dirty="0"/>
          </a:p>
        </p:txBody>
      </p:sp>
      <p:pic>
        <p:nvPicPr>
          <p:cNvPr id="6" name="Picture 2" descr="C:\Users\Ana Maria\Desktop\BLOG DIA A DIA NA ESCOLA\1- ENVIADO\2- VOLTA ÀS AULAS\BANCO DE IMAGENS\back-to-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4933062"/>
            <a:ext cx="2886436" cy="16488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064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52828210"/>
              </p:ext>
            </p:extLst>
          </p:nvPr>
        </p:nvGraphicFramePr>
        <p:xfrm>
          <a:off x="432161" y="633413"/>
          <a:ext cx="7949839" cy="5879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5986"/>
                <a:gridCol w="1768081"/>
                <a:gridCol w="1570943"/>
                <a:gridCol w="1413697"/>
                <a:gridCol w="2321132"/>
              </a:tblGrid>
              <a:tr h="386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DATA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PROFESSORES E FUNCIONÁRIOS</a:t>
                      </a:r>
                      <a:endParaRPr lang="pt-BR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PAIS</a:t>
                      </a:r>
                      <a:endParaRPr lang="pt-BR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ALUNOS </a:t>
                      </a:r>
                      <a:endParaRPr lang="pt-BR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ESCOLA</a:t>
                      </a:r>
                      <a:endParaRPr lang="pt-BR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</a:tr>
              <a:tr h="531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Dezembro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Solicitar o que deve ser reformado na sala de aula e na escola.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Contratar profissionais para a reforma da escola.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</a:tr>
              <a:tr h="14181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Janeiro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Carta aos Professores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Carta aos Pais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Carta aos Alunos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Executar reformas.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Providenciar o material solicitado pelo professor (jogos, material esportivo, etc)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Providenciar lembranças para professores e alunos.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Estabelecer ações de marketing.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</a:tr>
              <a:tr h="1063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Final de Janeiro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Reunião Pedagógica com professores e funcionários.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- Providenciar uma lembrança aos pais.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Reunião de Pais: apresentar a escola, regras, professores e funcionários.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Entregar a lembrança.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100" dirty="0" smtClean="0">
                          <a:effectLst/>
                        </a:rPr>
                        <a:t>- Providenciar</a:t>
                      </a:r>
                      <a:r>
                        <a:rPr lang="pt-BR" sz="1100" baseline="0" dirty="0" smtClean="0">
                          <a:effectLst/>
                        </a:rPr>
                        <a:t> enfeites e materiais que serão utilizados no carnaval 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</a:txBody>
                  <a:tcPr marL="63061" marR="63061" marT="0" marB="0"/>
                </a:tc>
              </a:tr>
              <a:tr h="1338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1º dia de aula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Porteiro, funcionários e professores sorridentes e acolhedores.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Coordenação e direção: acolher os pais e tranquiliza-los.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Contratar um “personagem” para receber os alunos.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Realizar a acolhida dos alunos.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Entregar a lembrança.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</a:tr>
              <a:tr h="50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Fevereiro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ou março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Executar a brincadeira</a:t>
                      </a:r>
                      <a:r>
                        <a:rPr lang="pt-BR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do Carnaval.</a:t>
                      </a:r>
                      <a:endParaRPr lang="pt-BR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</a:tr>
              <a:tr h="531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Ao longo do ano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Postar nas redes sociais os eventos da escola.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- Atualizar o site da escola.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1" marR="63061" marT="0" marB="0"/>
                </a:tc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72EDA-A3DD-A245-A16C-30A9E76B7FE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do ebook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09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23282" y="2814547"/>
            <a:ext cx="4620218" cy="3387497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/>
              <a:t>Ana Maria de Souza Rodrigues</a:t>
            </a:r>
          </a:p>
          <a:p>
            <a:pPr algn="just"/>
            <a:endParaRPr lang="pt-BR" sz="1200" dirty="0"/>
          </a:p>
          <a:p>
            <a:pPr algn="just"/>
            <a:r>
              <a:rPr lang="pt-BR" sz="1600" b="0" dirty="0"/>
              <a:t>Nascida em Itajubá, Sul de Minas. Fez Pedagogia, com Licenciatura Plena e Pós Graduada em Docência do Ensino Superior. Alfabetizadora por muitos anos, sendo sua </a:t>
            </a:r>
            <a:r>
              <a:rPr lang="pt-BR" sz="1600" b="0" dirty="0" smtClean="0"/>
              <a:t>maior paixão. </a:t>
            </a:r>
            <a:r>
              <a:rPr lang="pt-BR" sz="1600" b="0" dirty="0"/>
              <a:t>P</a:t>
            </a:r>
            <a:r>
              <a:rPr lang="pt-BR" sz="1600" b="0" dirty="0" smtClean="0"/>
              <a:t>rofessora </a:t>
            </a:r>
            <a:r>
              <a:rPr lang="pt-BR" sz="1600" b="0" dirty="0"/>
              <a:t>de todas as séries da Educação Infantil, Fundamental I, Fundamental II e Ensino Médio. Bibliotecária, Coordenadora Pedagógica e Diretora de Ensino. </a:t>
            </a:r>
            <a:r>
              <a:rPr lang="pt-BR" sz="1600" b="0" dirty="0" smtClean="0"/>
              <a:t>Há 35 </a:t>
            </a:r>
            <a:r>
              <a:rPr lang="pt-BR" sz="1600" b="0" dirty="0"/>
              <a:t>anos </a:t>
            </a:r>
            <a:r>
              <a:rPr lang="pt-BR" sz="1600" b="0" dirty="0" smtClean="0"/>
              <a:t>apaixonada </a:t>
            </a:r>
            <a:r>
              <a:rPr lang="pt-BR" sz="1600" b="0" dirty="0"/>
              <a:t>pela arte de ensinar, e agora blogueira e </a:t>
            </a:r>
            <a:r>
              <a:rPr lang="pt-BR" sz="1600" b="0" dirty="0" err="1" smtClean="0"/>
              <a:t>youtuber</a:t>
            </a:r>
            <a:r>
              <a:rPr lang="pt-BR" sz="1600" b="0" dirty="0" smtClean="0"/>
              <a:t>.</a:t>
            </a:r>
            <a:endParaRPr lang="pt-BR" sz="1600" b="0" dirty="0"/>
          </a:p>
          <a:p>
            <a:endParaRPr lang="en-US" sz="1200" dirty="0"/>
          </a:p>
        </p:txBody>
      </p:sp>
      <p:pic>
        <p:nvPicPr>
          <p:cNvPr id="4" name="Espaço Reservado para Imagem 5">
            <a:extLst>
              <a:ext uri="{FF2B5EF4-FFF2-40B4-BE49-F238E27FC236}">
                <a16:creationId xmlns="" xmlns:a16="http://schemas.microsoft.com/office/drawing/2014/main" id="{D650FADB-5228-4541-AA56-7B39E569FA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2" t="9986" r="26212" b="17874"/>
          <a:stretch/>
        </p:blipFill>
        <p:spPr>
          <a:xfrm>
            <a:off x="5619750" y="2584420"/>
            <a:ext cx="2838159" cy="3379500"/>
          </a:xfrm>
          <a:prstGeom prst="rect">
            <a:avLst/>
          </a:prstGeom>
          <a:ln w="952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078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 Dura">
  <a:themeElements>
    <a:clrScheme name="Capa Dur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pa Dur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 Dur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920</TotalTime>
  <Words>3204</Words>
  <Application>Microsoft Office PowerPoint</Application>
  <PresentationFormat>Apresentação na tela (4:3)</PresentationFormat>
  <Paragraphs>296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Capa Dura</vt:lpstr>
      <vt:lpstr>COMO PREPARAR A VOLTA ÀS AULAS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joao</dc:creator>
  <cp:lastModifiedBy>Ana Maria</cp:lastModifiedBy>
  <cp:revision>150</cp:revision>
  <dcterms:created xsi:type="dcterms:W3CDTF">2015-08-03T19:28:06Z</dcterms:created>
  <dcterms:modified xsi:type="dcterms:W3CDTF">2019-03-05T21:12:38Z</dcterms:modified>
</cp:coreProperties>
</file>