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Century Gothic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italic.fntdata"/><Relationship Id="rId10" Type="http://schemas.openxmlformats.org/officeDocument/2006/relationships/font" Target="fonts/CenturyGothic-bold.fntdata"/><Relationship Id="rId12" Type="http://schemas.openxmlformats.org/officeDocument/2006/relationships/font" Target="fonts/CenturyGothic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CenturyGothic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0F486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23" name="Google Shape;23;p2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2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2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" name="Google Shape;26;p2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2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/>
          <p:nvPr>
            <p:ph type="title"/>
          </p:nvPr>
        </p:nvSpPr>
        <p:spPr>
          <a:xfrm>
            <a:off x="684211" y="2006600"/>
            <a:ext cx="8534401" cy="22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684213" y="4495800"/>
            <a:ext cx="8534400" cy="1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" type="body"/>
          </p:nvPr>
        </p:nvSpPr>
        <p:spPr>
          <a:xfrm>
            <a:off x="684211" y="685800"/>
            <a:ext cx="4937655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2" type="body"/>
          </p:nvPr>
        </p:nvSpPr>
        <p:spPr>
          <a:xfrm>
            <a:off x="5808133" y="685801"/>
            <a:ext cx="493447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" type="body"/>
          </p:nvPr>
        </p:nvSpPr>
        <p:spPr>
          <a:xfrm>
            <a:off x="972080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0" name="Google Shape;50;p6"/>
          <p:cNvSpPr txBox="1"/>
          <p:nvPr>
            <p:ph idx="2" type="body"/>
          </p:nvPr>
        </p:nvSpPr>
        <p:spPr>
          <a:xfrm>
            <a:off x="684211" y="1270529"/>
            <a:ext cx="4937655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3" type="body"/>
          </p:nvPr>
        </p:nvSpPr>
        <p:spPr>
          <a:xfrm>
            <a:off x="6079066" y="685800"/>
            <a:ext cx="46651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2" name="Google Shape;52;p6"/>
          <p:cNvSpPr txBox="1"/>
          <p:nvPr>
            <p:ph idx="4" type="body"/>
          </p:nvPr>
        </p:nvSpPr>
        <p:spPr>
          <a:xfrm>
            <a:off x="5806545" y="1262062"/>
            <a:ext cx="4929188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/>
          <p:nvPr>
            <p:ph type="title"/>
          </p:nvPr>
        </p:nvSpPr>
        <p:spPr>
          <a:xfrm>
            <a:off x="7085012" y="6858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684212" y="685800"/>
            <a:ext cx="5943601" cy="5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7085012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9" name="Google Shape;69;p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type="title"/>
          </p:nvPr>
        </p:nvSpPr>
        <p:spPr>
          <a:xfrm>
            <a:off x="4722812" y="1447800"/>
            <a:ext cx="6019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2" type="pic"/>
          </p:nvPr>
        </p:nvSpPr>
        <p:spPr>
          <a:xfrm>
            <a:off x="989012" y="914400"/>
            <a:ext cx="3280974" cy="45720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 Panorâmica com Legenda">
  <p:cSld name="Foto Panorâmica com Legenda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/>
          <p:nvPr>
            <p:ph idx="2" type="pic"/>
          </p:nvPr>
        </p:nvSpPr>
        <p:spPr>
          <a:xfrm>
            <a:off x="685800" y="533400"/>
            <a:ext cx="10818812" cy="31242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914402" y="3843867"/>
            <a:ext cx="830421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Font typeface="Century Gothic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Legenda">
  <p:cSld name="Título e Legenda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" type="body"/>
          </p:nvPr>
        </p:nvSpPr>
        <p:spPr>
          <a:xfrm>
            <a:off x="684212" y="4114800"/>
            <a:ext cx="8535988" cy="1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1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ção com Legenda">
  <p:cSld name="Citação com Legenda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3"/>
          <p:cNvSpPr txBox="1"/>
          <p:nvPr>
            <p:ph idx="1" type="body"/>
          </p:nvPr>
        </p:nvSpPr>
        <p:spPr>
          <a:xfrm>
            <a:off x="1446212" y="3429000"/>
            <a:ext cx="8534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idx="2" type="body"/>
          </p:nvPr>
        </p:nvSpPr>
        <p:spPr>
          <a:xfrm>
            <a:off x="684213" y="4301067"/>
            <a:ext cx="8534400" cy="1684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ão de Nome">
  <p:cSld name="Cartão de Nom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>
            <p:ph type="title"/>
          </p:nvPr>
        </p:nvSpPr>
        <p:spPr>
          <a:xfrm>
            <a:off x="684212" y="3429000"/>
            <a:ext cx="8534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" type="body"/>
          </p:nvPr>
        </p:nvSpPr>
        <p:spPr>
          <a:xfrm>
            <a:off x="684211" y="5132981"/>
            <a:ext cx="853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1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r o Cartão de Nome">
  <p:cSld name="Citar o Cartão de Nom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type="title"/>
          </p:nvPr>
        </p:nvSpPr>
        <p:spPr>
          <a:xfrm>
            <a:off x="1141413" y="685800"/>
            <a:ext cx="9144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5"/>
          <p:cNvSpPr txBox="1"/>
          <p:nvPr>
            <p:ph idx="1" type="body"/>
          </p:nvPr>
        </p:nvSpPr>
        <p:spPr>
          <a:xfrm>
            <a:off x="684212" y="3928534"/>
            <a:ext cx="8534401" cy="1049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0" name="Google Shape;110;p15"/>
          <p:cNvSpPr txBox="1"/>
          <p:nvPr>
            <p:ph idx="2" type="body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dadeiro ou Falso">
  <p:cSld name="Verdadeiro ou Falso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6"/>
          <p:cNvSpPr txBox="1"/>
          <p:nvPr>
            <p:ph idx="1" type="body"/>
          </p:nvPr>
        </p:nvSpPr>
        <p:spPr>
          <a:xfrm>
            <a:off x="684212" y="3928534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9" name="Google Shape;119;p16"/>
          <p:cNvSpPr txBox="1"/>
          <p:nvPr>
            <p:ph idx="2" type="body"/>
          </p:nvPr>
        </p:nvSpPr>
        <p:spPr>
          <a:xfrm>
            <a:off x="684211" y="4766732"/>
            <a:ext cx="8534401" cy="1227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1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7"/>
          <p:cNvSpPr txBox="1"/>
          <p:nvPr>
            <p:ph idx="1" type="body"/>
          </p:nvPr>
        </p:nvSpPr>
        <p:spPr>
          <a:xfrm rot="5400000">
            <a:off x="3143778" y="-1773767"/>
            <a:ext cx="3615267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26" name="Google Shape;126;p1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>
            <p:ph type="title"/>
          </p:nvPr>
        </p:nvSpPr>
        <p:spPr>
          <a:xfrm rot="5400000">
            <a:off x="7427912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8"/>
          <p:cNvSpPr txBox="1"/>
          <p:nvPr>
            <p:ph idx="1" type="body"/>
          </p:nvPr>
        </p:nvSpPr>
        <p:spPr>
          <a:xfrm rot="5400000">
            <a:off x="1943100" y="-571500"/>
            <a:ext cx="5308600" cy="78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2" name="Google Shape;132;p1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7" name="Google Shape;7;p1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p1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" name="Google Shape;10;p1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1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" name="Google Shape;12;p1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type="ctrTitle"/>
          </p:nvPr>
        </p:nvSpPr>
        <p:spPr>
          <a:xfrm>
            <a:off x="1432358" y="200890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32348"/>
              </a:buClr>
              <a:buSzPts val="4800"/>
              <a:buFont typeface="Century Gothic"/>
              <a:buNone/>
            </a:pPr>
            <a:r>
              <a:rPr lang="pt-BR">
                <a:solidFill>
                  <a:srgbClr val="032348"/>
                </a:solidFill>
              </a:rPr>
              <a:t>AÇÕES DE INTERVENÇÃO PEDAGÓGICA</a:t>
            </a:r>
            <a:endParaRPr/>
          </a:p>
        </p:txBody>
      </p:sp>
      <p:sp>
        <p:nvSpPr>
          <p:cNvPr id="140" name="Google Shape;140;p19"/>
          <p:cNvSpPr txBox="1"/>
          <p:nvPr>
            <p:ph idx="1" type="subTitle"/>
          </p:nvPr>
        </p:nvSpPr>
        <p:spPr>
          <a:xfrm>
            <a:off x="684212" y="4148667"/>
            <a:ext cx="10496400" cy="19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b="1" lang="pt-BR"/>
              <a:t>Cleuza Rosália Ferreira de Moraes</a:t>
            </a:r>
            <a:endParaRPr/>
          </a:p>
          <a:p>
            <a:pPr indent="0" lvl="0" marL="0" rtl="0" algn="r">
              <a:spcBef>
                <a:spcPts val="1020"/>
              </a:spcBef>
              <a:spcAft>
                <a:spcPts val="0"/>
              </a:spcAft>
              <a:buSzPts val="1680"/>
              <a:buNone/>
            </a:pPr>
            <a:r>
              <a:rPr b="1" lang="pt-BR"/>
              <a:t>Analista Educacional – Coordenadora DIVEP</a:t>
            </a:r>
            <a:endParaRPr/>
          </a:p>
          <a:p>
            <a:pPr indent="0" lvl="0" marL="0" rtl="0" algn="r">
              <a:spcBef>
                <a:spcPts val="1020"/>
              </a:spcBef>
              <a:spcAft>
                <a:spcPts val="0"/>
              </a:spcAft>
              <a:buSzPts val="1680"/>
              <a:buNone/>
            </a:pPr>
            <a:r>
              <a:rPr b="1" lang="pt-BR"/>
              <a:t>Abril/2021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1723303" y="60267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32348"/>
              </a:buClr>
              <a:buSzPts val="3600"/>
              <a:buFont typeface="Century Gothic"/>
              <a:buNone/>
            </a:pPr>
            <a:r>
              <a:rPr b="1" lang="pt-BR">
                <a:solidFill>
                  <a:srgbClr val="032348"/>
                </a:solidFill>
              </a:rPr>
              <a:t>AÇÃO QUE VISA O FORTALECIMENTO DAS APRENDIZAGENS</a:t>
            </a:r>
            <a:endParaRPr/>
          </a:p>
        </p:txBody>
      </p:sp>
      <p:sp>
        <p:nvSpPr>
          <p:cNvPr id="146" name="Google Shape;146;p20"/>
          <p:cNvSpPr txBox="1"/>
          <p:nvPr>
            <p:ph idx="1" type="body"/>
          </p:nvPr>
        </p:nvSpPr>
        <p:spPr>
          <a:xfrm>
            <a:off x="581890" y="2431473"/>
            <a:ext cx="10945091" cy="39416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00"/>
              <a:buChar char="▶"/>
            </a:pPr>
            <a:r>
              <a:rPr b="1" lang="pt-BR">
                <a:solidFill>
                  <a:srgbClr val="032348"/>
                </a:solidFill>
              </a:rPr>
              <a:t>Oportunidade de aprendizagem que deve ter acompanhamento individualizado;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b="1" lang="pt-BR">
                <a:solidFill>
                  <a:srgbClr val="032348"/>
                </a:solidFill>
              </a:rPr>
              <a:t>Envolve todos os componentes curriculares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b="1" lang="pt-BR">
                <a:solidFill>
                  <a:srgbClr val="032348"/>
                </a:solidFill>
              </a:rPr>
              <a:t>Para o desenvolvimento das ações de Intervenção Pedagógica, devem ser observados os resultados das avaliações educacionais realizadas;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b="1" lang="pt-BR">
                <a:solidFill>
                  <a:srgbClr val="032348"/>
                </a:solidFill>
              </a:rPr>
              <a:t>Resultado do Conselho de Classe;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b="1" lang="pt-BR">
                <a:solidFill>
                  <a:srgbClr val="032348"/>
                </a:solidFill>
              </a:rPr>
              <a:t>Ações que devem ser realizadas durante todo o ano letivo para consolidação das competências e habilidades não consolidadas pelos estudantes;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b="1" lang="pt-BR">
                <a:solidFill>
                  <a:srgbClr val="032348"/>
                </a:solidFill>
              </a:rPr>
              <a:t>Deve permear o processo educativo;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b="1" lang="pt-BR">
                <a:solidFill>
                  <a:srgbClr val="032348"/>
                </a:solidFill>
              </a:rPr>
              <a:t>Precisa ser realizada por meio de metodologias diferenciadas, contextualizadas, lúdicas e significativas.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>
            <p:ph type="title"/>
          </p:nvPr>
        </p:nvSpPr>
        <p:spPr>
          <a:xfrm>
            <a:off x="1681740" y="123150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pt-BR"/>
              <a:t>ORIENTAÇÕES PARA O PLANEJAMENTO DAS ESCOLAS </a:t>
            </a:r>
            <a:endParaRPr/>
          </a:p>
        </p:txBody>
      </p:sp>
      <p:sp>
        <p:nvSpPr>
          <p:cNvPr id="152" name="Google Shape;152;p21"/>
          <p:cNvSpPr txBox="1"/>
          <p:nvPr>
            <p:ph idx="1" type="body"/>
          </p:nvPr>
        </p:nvSpPr>
        <p:spPr>
          <a:xfrm>
            <a:off x="933594" y="2140527"/>
            <a:ext cx="10247024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920"/>
              <a:buChar char="▶"/>
            </a:pPr>
            <a:r>
              <a:rPr b="1" lang="pt-BR" sz="2400">
                <a:solidFill>
                  <a:srgbClr val="032348"/>
                </a:solidFill>
              </a:rPr>
              <a:t>1. Dedicar a 1ª semana de planejamento de cada mês para a elaboração das atividades de intervenção referentes ao bimestre; 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1920"/>
              <a:buChar char="▶"/>
            </a:pPr>
            <a:r>
              <a:rPr b="1" lang="pt-BR" sz="2400">
                <a:solidFill>
                  <a:srgbClr val="032348"/>
                </a:solidFill>
              </a:rPr>
              <a:t>2. Ao longo do ano letivo e no processo de revisão de seu planejamento anual, o professor deverá se dedicar à elaboração de atividades relacionadas à Intervenção Pedagógica, de acordo com o desempenho dos estudantes verificado por meio de avaliação diagnóstica e que contemple as habilidades não consolidadas;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>
            <p:ph idx="1" type="body"/>
          </p:nvPr>
        </p:nvSpPr>
        <p:spPr>
          <a:xfrm>
            <a:off x="545665" y="581891"/>
            <a:ext cx="10524115" cy="57634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just">
              <a:spcBef>
                <a:spcPts val="0"/>
              </a:spcBef>
              <a:spcAft>
                <a:spcPts val="0"/>
              </a:spcAft>
              <a:buSzPts val="1920"/>
              <a:buChar char="▶"/>
            </a:pPr>
            <a:r>
              <a:rPr b="1" lang="pt-BR" sz="2400">
                <a:solidFill>
                  <a:srgbClr val="032348"/>
                </a:solidFill>
              </a:rPr>
              <a:t>3. A permanência ou não dos estudantes nas ações de Intervenção Pedagógica será avaliada a partir de seu desempenho nas atividades propostas ao longo do bimestre e de acordo com as orientações do professor de cada componente. </a:t>
            </a:r>
            <a:endParaRPr/>
          </a:p>
          <a:p>
            <a:pPr indent="-285750" lvl="0" marL="285750" rtl="0" algn="just">
              <a:spcBef>
                <a:spcPts val="1080"/>
              </a:spcBef>
              <a:spcAft>
                <a:spcPts val="0"/>
              </a:spcAft>
              <a:buSzPts val="1920"/>
              <a:buChar char="▶"/>
            </a:pPr>
            <a:r>
              <a:rPr b="1" lang="pt-BR" sz="2400">
                <a:solidFill>
                  <a:srgbClr val="032348"/>
                </a:solidFill>
              </a:rPr>
              <a:t>4. Estudantes que ingressaram na rede em 2021 e/ou que são oriundos de outra Escola poderão participar das ações de Intervenção Pedagógica a partir da análise de seu desempenho no 1º bimestre ou por decisão da Escola. </a:t>
            </a:r>
            <a:endParaRPr/>
          </a:p>
          <a:p>
            <a:pPr indent="-285750" lvl="0" marL="285750" rtl="0" algn="just">
              <a:spcBef>
                <a:spcPts val="1080"/>
              </a:spcBef>
              <a:spcAft>
                <a:spcPts val="0"/>
              </a:spcAft>
              <a:buSzPts val="1920"/>
              <a:buChar char="▶"/>
            </a:pPr>
            <a:r>
              <a:rPr b="1" lang="pt-BR" sz="2400">
                <a:solidFill>
                  <a:srgbClr val="032348"/>
                </a:solidFill>
              </a:rPr>
              <a:t>5. Os estudantes da educação especial, durante a realização das atividades de intervenção, deverão ser acompanhados, também, pelos professores do Atendimento Educacional Especializado, conforme a necessidade de suporte.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tia">
  <a:themeElements>
    <a:clrScheme name="Fatia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