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917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255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36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51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869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41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495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366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6483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453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0819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657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863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028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190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741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8CF8638-67FE-4330-B688-74076CA93D9B}" type="datetimeFigureOut">
              <a:rPr lang="pt-BR" smtClean="0"/>
              <a:t>22/04/2021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88A6564-CDDA-4D3E-9FF7-1D253EB019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12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9784" y="1849821"/>
            <a:ext cx="8689976" cy="3736426"/>
          </a:xfrm>
        </p:spPr>
        <p:txBody>
          <a:bodyPr>
            <a:normAutofit fontScale="90000"/>
          </a:bodyPr>
          <a:lstStyle/>
          <a:p>
            <a: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6700" b="1" dirty="0" smtClean="0">
                <a:solidFill>
                  <a:schemeClr val="accent1">
                    <a:lumMod val="75000"/>
                  </a:schemeClr>
                </a:solidFill>
              </a:rPr>
              <a:t>Intervenção </a:t>
            </a:r>
            <a: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  <a:t>Pedagógica - Biologia/Ciências</a:t>
            </a:r>
            <a:br>
              <a:rPr lang="pt-BR" sz="67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722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03891" y="1271752"/>
            <a:ext cx="10951778" cy="52026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smtClean="0"/>
              <a:t>          </a:t>
            </a:r>
            <a:r>
              <a:rPr lang="pt-BR" sz="57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Nível</a:t>
            </a:r>
            <a:r>
              <a:rPr lang="pt-BR" sz="5700" b="1" u="sng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pt-BR" sz="5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Ensino </a:t>
            </a:r>
            <a:r>
              <a:rPr lang="pt-BR" sz="57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Médio</a:t>
            </a:r>
          </a:p>
          <a:p>
            <a:pPr marL="0" indent="0">
              <a:buNone/>
            </a:pPr>
            <a:endParaRPr lang="pt-BR" sz="5700" b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57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  </a:t>
            </a:r>
            <a:r>
              <a:rPr lang="pt-BR" sz="57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1- </a:t>
            </a:r>
            <a:r>
              <a:rPr lang="pt-BR" sz="5700" b="1" u="sng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Unidade temática</a:t>
            </a:r>
            <a:r>
              <a:rPr lang="pt-BR" sz="5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: Vida, Terra e </a:t>
            </a:r>
            <a:r>
              <a:rPr lang="pt-BR" sz="57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Cosmos</a:t>
            </a:r>
          </a:p>
          <a:p>
            <a:pPr marL="0" indent="0">
              <a:buNone/>
            </a:pPr>
            <a:endParaRPr lang="pt-BR" sz="5700" b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57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  </a:t>
            </a:r>
            <a:r>
              <a:rPr lang="pt-BR" sz="57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2- </a:t>
            </a:r>
            <a:r>
              <a:rPr lang="pt-BR" sz="5700" b="1" u="sng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Objeto de Conhecimento</a:t>
            </a:r>
            <a:r>
              <a:rPr lang="pt-BR" sz="5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: Transporte por </a:t>
            </a:r>
            <a:r>
              <a:rPr lang="pt-BR" sz="57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           Membrana </a:t>
            </a:r>
            <a:r>
              <a:rPr lang="pt-BR" sz="5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Celular: Osmose e Difusão</a:t>
            </a:r>
          </a:p>
          <a:p>
            <a:pPr marL="0" indent="0">
              <a:buNone/>
            </a:pPr>
            <a:r>
              <a:rPr lang="pt-BR" sz="5200" dirty="0"/>
              <a:t/>
            </a:r>
            <a:br>
              <a:rPr lang="pt-BR" sz="5200" dirty="0"/>
            </a:br>
            <a:endParaRPr lang="pt-BR" sz="5200" dirty="0"/>
          </a:p>
        </p:txBody>
      </p:sp>
    </p:spTree>
    <p:extLst>
      <p:ext uri="{BB962C8B-B14F-4D97-AF65-F5344CB8AC3E}">
        <p14:creationId xmlns:p14="http://schemas.microsoft.com/office/powerpoint/2010/main" val="971626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13774" y="1114098"/>
            <a:ext cx="10363826" cy="4677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200" b="1" u="sng" dirty="0">
                <a:solidFill>
                  <a:schemeClr val="accent1">
                    <a:lumMod val="75000"/>
                  </a:schemeClr>
                </a:solidFill>
              </a:rPr>
              <a:t>3- Habilidade: </a:t>
            </a:r>
          </a:p>
          <a:p>
            <a:pPr marL="0" indent="0"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(EM13CNT211MG) Analisar e discutir os processos que alteram as propriedades coligativas em especial as que interferem no transporte por membrana celular, na temperatura e pressão de líquidos e gases.</a:t>
            </a:r>
          </a:p>
          <a:p>
            <a:pPr marL="0" indent="0">
              <a:buNone/>
            </a:pP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1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13774" y="1082566"/>
            <a:ext cx="10363826" cy="47086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600" b="1" u="sng" dirty="0">
                <a:solidFill>
                  <a:schemeClr val="accent1">
                    <a:lumMod val="75000"/>
                  </a:schemeClr>
                </a:solidFill>
              </a:rPr>
              <a:t>4-  Contextualização</a:t>
            </a:r>
          </a:p>
          <a:p>
            <a:pPr marL="0" indent="0" fontAlgn="base">
              <a:buNone/>
            </a:pP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Iniciar a aula abordando sobre o processo de conservação da carne seca; o porquê de não ser ideal temperar antecipadamente uma salada ou batatas antes de fritar.</a:t>
            </a:r>
          </a:p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4577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13774" y="903890"/>
            <a:ext cx="10363826" cy="48873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u="sng" dirty="0">
                <a:solidFill>
                  <a:schemeClr val="accent1">
                    <a:lumMod val="75000"/>
                  </a:schemeClr>
                </a:solidFill>
              </a:rPr>
              <a:t>5- Atividade: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Realizar os experimentos a seguir que demonstram os processos de transporte passivo na membrana plasmática: osmose e difusão.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pt-BR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2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388883" y="851338"/>
            <a:ext cx="11550869" cy="549691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pt-BR" sz="5800" b="1" dirty="0">
                <a:solidFill>
                  <a:srgbClr val="C00000"/>
                </a:solidFill>
              </a:rPr>
              <a:t>Experimento 1: </a:t>
            </a:r>
            <a:r>
              <a:rPr lang="pt-BR" sz="5800" b="1" dirty="0" smtClean="0">
                <a:solidFill>
                  <a:srgbClr val="C00000"/>
                </a:solidFill>
              </a:rPr>
              <a:t>Osmose</a:t>
            </a:r>
          </a:p>
          <a:p>
            <a:pPr marL="0" indent="0">
              <a:buNone/>
            </a:pPr>
            <a:endParaRPr lang="pt-BR" sz="4500" b="1" dirty="0">
              <a:solidFill>
                <a:srgbClr val="C00000"/>
              </a:solidFill>
            </a:endParaRPr>
          </a:p>
          <a:p>
            <a:r>
              <a:rPr lang="pt-BR" sz="4500" b="1" u="sng" dirty="0" smtClean="0">
                <a:solidFill>
                  <a:schemeClr val="accent1">
                    <a:lumMod val="75000"/>
                  </a:schemeClr>
                </a:solidFill>
              </a:rPr>
              <a:t>Objetivo </a:t>
            </a:r>
            <a:r>
              <a:rPr lang="pt-BR" sz="4500" b="1" u="sng" dirty="0">
                <a:solidFill>
                  <a:schemeClr val="accent1">
                    <a:lumMod val="75000"/>
                  </a:schemeClr>
                </a:solidFill>
              </a:rPr>
              <a:t>do experimento: </a:t>
            </a:r>
            <a:r>
              <a:rPr lang="pt-BR" sz="4500" b="1" dirty="0">
                <a:solidFill>
                  <a:schemeClr val="accent1">
                    <a:lumMod val="75000"/>
                  </a:schemeClr>
                </a:solidFill>
              </a:rPr>
              <a:t>Demonstrar o que é osmose e como ela </a:t>
            </a:r>
            <a:r>
              <a:rPr lang="pt-BR" sz="4500" b="1" dirty="0" smtClean="0">
                <a:solidFill>
                  <a:schemeClr val="accent1">
                    <a:lumMod val="75000"/>
                  </a:schemeClr>
                </a:solidFill>
              </a:rPr>
              <a:t>ocorre.</a:t>
            </a:r>
          </a:p>
          <a:p>
            <a:endParaRPr lang="pt-BR" sz="45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4500" b="1" u="sng" dirty="0" smtClean="0">
                <a:solidFill>
                  <a:schemeClr val="accent1">
                    <a:lumMod val="75000"/>
                  </a:schemeClr>
                </a:solidFill>
              </a:rPr>
              <a:t>Recursos e </a:t>
            </a:r>
            <a:r>
              <a:rPr lang="pt-BR" sz="4500" b="1" u="sng" dirty="0">
                <a:solidFill>
                  <a:schemeClr val="accent1">
                    <a:lumMod val="75000"/>
                  </a:schemeClr>
                </a:solidFill>
              </a:rPr>
              <a:t>Materiais utilizados:</a:t>
            </a:r>
          </a:p>
          <a:p>
            <a:pPr marL="0" indent="0">
              <a:buNone/>
            </a:pPr>
            <a:r>
              <a:rPr lang="pt-BR" sz="4500" b="1" dirty="0">
                <a:solidFill>
                  <a:schemeClr val="accent1">
                    <a:lumMod val="75000"/>
                  </a:schemeClr>
                </a:solidFill>
              </a:rPr>
              <a:t>- batatas de mesmo tamanho</a:t>
            </a:r>
          </a:p>
          <a:p>
            <a:pPr marL="0" indent="0">
              <a:buNone/>
            </a:pPr>
            <a:r>
              <a:rPr lang="pt-BR" sz="4500" b="1" dirty="0">
                <a:solidFill>
                  <a:schemeClr val="accent1">
                    <a:lumMod val="75000"/>
                  </a:schemeClr>
                </a:solidFill>
              </a:rPr>
              <a:t>- sal</a:t>
            </a:r>
          </a:p>
          <a:p>
            <a:pPr marL="0" indent="0">
              <a:buNone/>
            </a:pPr>
            <a:r>
              <a:rPr lang="pt-BR" sz="4500" b="1" dirty="0">
                <a:solidFill>
                  <a:schemeClr val="accent1">
                    <a:lumMod val="75000"/>
                  </a:schemeClr>
                </a:solidFill>
              </a:rPr>
              <a:t>- açúcar</a:t>
            </a:r>
          </a:p>
          <a:p>
            <a:pPr>
              <a:buFontTx/>
              <a:buChar char="-"/>
            </a:pPr>
            <a:r>
              <a:rPr lang="pt-BR" sz="4500" b="1" dirty="0" smtClean="0">
                <a:solidFill>
                  <a:schemeClr val="accent1">
                    <a:lumMod val="75000"/>
                  </a:schemeClr>
                </a:solidFill>
              </a:rPr>
              <a:t>Copo</a:t>
            </a:r>
          </a:p>
          <a:p>
            <a:pPr>
              <a:buFontTx/>
              <a:buChar char="-"/>
            </a:pPr>
            <a:r>
              <a:rPr lang="pt-BR" sz="4500" b="1" dirty="0" smtClean="0">
                <a:solidFill>
                  <a:schemeClr val="accent1">
                    <a:lumMod val="75000"/>
                  </a:schemeClr>
                </a:solidFill>
              </a:rPr>
              <a:t>Pano ou papel toalha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9777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03890" y="819808"/>
            <a:ext cx="11130455" cy="59173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sz="4100" b="1" u="sng" dirty="0">
                <a:solidFill>
                  <a:schemeClr val="accent1">
                    <a:lumMod val="75000"/>
                  </a:schemeClr>
                </a:solidFill>
              </a:rPr>
              <a:t>Procedimentos:</a:t>
            </a:r>
          </a:p>
          <a:p>
            <a:pPr marL="0" indent="0">
              <a:buNone/>
            </a:pPr>
            <a:r>
              <a:rPr lang="pt-BR" sz="29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29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3100" b="1" dirty="0">
                <a:solidFill>
                  <a:schemeClr val="accent1">
                    <a:lumMod val="75000"/>
                  </a:schemeClr>
                </a:solidFill>
              </a:rPr>
              <a:t>- Corte as batatas ao meio. Você precisará de 3 metades.</a:t>
            </a:r>
          </a:p>
          <a:p>
            <a:pPr marL="0" indent="0">
              <a:buNone/>
            </a:pPr>
            <a:r>
              <a:rPr lang="pt-BR" sz="3100" b="1" dirty="0">
                <a:solidFill>
                  <a:schemeClr val="accent1">
                    <a:lumMod val="75000"/>
                  </a:schemeClr>
                </a:solidFill>
              </a:rPr>
              <a:t>- Faça uma cova (uma abertura) nas 3 partes de batatas, tendo o cuidado de não transpassar para o outro lado de sua superfície, e também que as cavidades realizadas sejam de igual dimensão. </a:t>
            </a:r>
          </a:p>
          <a:p>
            <a:pPr marL="0" indent="0">
              <a:buNone/>
            </a:pPr>
            <a:r>
              <a:rPr lang="pt-BR" sz="3100" b="1" dirty="0">
                <a:solidFill>
                  <a:schemeClr val="accent1">
                    <a:lumMod val="75000"/>
                  </a:schemeClr>
                </a:solidFill>
              </a:rPr>
              <a:t>- Coloque cada metade batata em um copo para apoiar.</a:t>
            </a:r>
          </a:p>
          <a:p>
            <a:pPr marL="0" indent="0">
              <a:buNone/>
            </a:pPr>
            <a:r>
              <a:rPr lang="pt-BR" sz="3100" b="1" dirty="0">
                <a:solidFill>
                  <a:schemeClr val="accent1">
                    <a:lumMod val="75000"/>
                  </a:schemeClr>
                </a:solidFill>
              </a:rPr>
              <a:t>- Em uma coloque sal, na 2ª o açúcar e na 3ª não adicione nada (controle). Identifique as batatas com etiquetas ou papel.</a:t>
            </a:r>
          </a:p>
          <a:p>
            <a:pPr marL="0" indent="0">
              <a:buNone/>
            </a:pPr>
            <a:r>
              <a:rPr lang="pt-BR" sz="3100" b="1" dirty="0">
                <a:solidFill>
                  <a:schemeClr val="accent1">
                    <a:lumMod val="75000"/>
                  </a:schemeClr>
                </a:solidFill>
              </a:rPr>
              <a:t>- Aguarde 30 minutos.</a:t>
            </a:r>
          </a:p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6013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jmZDMzTKNvu2G9yPyuHkNUJpqrulFQDNJ6k6aEfWTSO_fxMe8dSMDZJuf5hZ7hPtkJjoKSD60MgIl6pMAlzQPy-S4dwmiZ3rKIJGtHe0OiYAxkcTyB9ahMC1xMIA6mvNQ_SXIZ99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343" y="1629103"/>
            <a:ext cx="7110720" cy="416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436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13774" y="767256"/>
            <a:ext cx="10363826" cy="50239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sz="3600" b="1" u="sng" dirty="0">
                <a:solidFill>
                  <a:schemeClr val="accent1">
                    <a:lumMod val="75000"/>
                  </a:schemeClr>
                </a:solidFill>
              </a:rPr>
              <a:t>Atividades: </a:t>
            </a:r>
            <a:endParaRPr lang="pt-BR" sz="3600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t-BR" sz="36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1. Observe o que ocorre em cada uma das batatas.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2. De onde veio a água que surgiu nas batatas que continham o sal e o açúcar? Formule sua hipótese quanto ao processo.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3. Como se explica esse fenômeno?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4- Por que na batata controle não aconteceu nada?</a:t>
            </a:r>
          </a:p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8132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C00000"/>
                </a:solidFill>
              </a:rPr>
              <a:t>Experimento 2: Difusão</a:t>
            </a:r>
            <a:br>
              <a:rPr lang="pt-BR" b="1" dirty="0">
                <a:solidFill>
                  <a:srgbClr val="C00000"/>
                </a:solidFill>
              </a:rPr>
            </a:b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536027" y="1881352"/>
            <a:ext cx="11435255" cy="48137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> </a:t>
            </a:r>
          </a:p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sz="8000" b="1" u="sng" dirty="0">
                <a:solidFill>
                  <a:schemeClr val="accent1">
                    <a:lumMod val="75000"/>
                  </a:schemeClr>
                </a:solidFill>
              </a:rPr>
              <a:t>Objetivo do experimento</a:t>
            </a:r>
            <a:r>
              <a:rPr lang="pt-BR" sz="8000" b="1" dirty="0">
                <a:solidFill>
                  <a:schemeClr val="accent1">
                    <a:lumMod val="75000"/>
                  </a:schemeClr>
                </a:solidFill>
              </a:rPr>
              <a:t>: Verificar o que é </a:t>
            </a:r>
            <a:r>
              <a:rPr lang="pt-BR" sz="8000" b="1" dirty="0" smtClean="0">
                <a:solidFill>
                  <a:schemeClr val="accent1">
                    <a:lumMod val="75000"/>
                  </a:schemeClr>
                </a:solidFill>
              </a:rPr>
              <a:t>difusão </a:t>
            </a:r>
            <a:r>
              <a:rPr lang="pt-BR" sz="8000" b="1" dirty="0">
                <a:solidFill>
                  <a:schemeClr val="accent1">
                    <a:lumMod val="75000"/>
                  </a:schemeClr>
                </a:solidFill>
              </a:rPr>
              <a:t>e como ela ocorre</a:t>
            </a:r>
          </a:p>
          <a:p>
            <a:pPr marL="0" indent="0">
              <a:buNone/>
            </a:pPr>
            <a:r>
              <a:rPr lang="pt-BR" sz="80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8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8000" b="1" u="sng" dirty="0">
                <a:solidFill>
                  <a:schemeClr val="accent1">
                    <a:lumMod val="75000"/>
                  </a:schemeClr>
                </a:solidFill>
              </a:rPr>
              <a:t>Recursos Materiais utilizados: </a:t>
            </a:r>
            <a:endParaRPr lang="pt-BR" sz="8000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pt-BR" sz="8000" b="1" dirty="0" smtClean="0">
                <a:solidFill>
                  <a:schemeClr val="accent1">
                    <a:lumMod val="75000"/>
                  </a:schemeClr>
                </a:solidFill>
              </a:rPr>
              <a:t>- um </a:t>
            </a:r>
            <a:r>
              <a:rPr lang="pt-BR" sz="8000" b="1" dirty="0">
                <a:solidFill>
                  <a:schemeClr val="accent1">
                    <a:lumMod val="75000"/>
                  </a:schemeClr>
                </a:solidFill>
              </a:rPr>
              <a:t>copo de </a:t>
            </a:r>
            <a:r>
              <a:rPr lang="pt-BR" sz="8000" b="1" dirty="0" smtClean="0">
                <a:solidFill>
                  <a:schemeClr val="accent1">
                    <a:lumMod val="75000"/>
                  </a:schemeClr>
                </a:solidFill>
              </a:rPr>
              <a:t>vidro transparente</a:t>
            </a:r>
            <a:endParaRPr lang="pt-BR" sz="8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pt-BR" sz="8000" b="1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pt-BR" sz="8000" b="1" dirty="0">
                <a:solidFill>
                  <a:schemeClr val="accent1">
                    <a:lumMod val="75000"/>
                  </a:schemeClr>
                </a:solidFill>
              </a:rPr>
              <a:t>¼ de pedra de </a:t>
            </a:r>
            <a:r>
              <a:rPr lang="pt-BR" sz="8000" b="1" dirty="0" smtClean="0">
                <a:solidFill>
                  <a:schemeClr val="accent1">
                    <a:lumMod val="75000"/>
                  </a:schemeClr>
                </a:solidFill>
              </a:rPr>
              <a:t>anil ou 5 gotas de anil líquido</a:t>
            </a:r>
            <a:endParaRPr lang="pt-BR" sz="8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pt-BR" sz="39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39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pt-BR" sz="39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473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13774" y="578070"/>
            <a:ext cx="10363826" cy="58122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u="sng" dirty="0">
                <a:solidFill>
                  <a:schemeClr val="accent1">
                    <a:lumMod val="75000"/>
                  </a:schemeClr>
                </a:solidFill>
              </a:rPr>
              <a:t>Procedimentos: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 1. Ponha água no copo até atingir sua metade.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 2. Coloque no fundo ¼ de pedra de </a:t>
            </a:r>
            <a:r>
              <a:rPr lang="pt-BR" sz="4000" b="1" dirty="0" smtClean="0">
                <a:solidFill>
                  <a:schemeClr val="accent1">
                    <a:lumMod val="75000"/>
                  </a:schemeClr>
                </a:solidFill>
              </a:rPr>
              <a:t>anil</a:t>
            </a: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sz="4000" b="1" dirty="0" smtClean="0">
                <a:solidFill>
                  <a:schemeClr val="accent1">
                    <a:lumMod val="75000"/>
                  </a:schemeClr>
                </a:solidFill>
              </a:rPr>
              <a:t>ou 5 gotas de anil líquido.</a:t>
            </a:r>
            <a:endParaRPr lang="pt-BR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 3. Deixe em repouso e observe o que acontece. </a:t>
            </a:r>
          </a:p>
          <a:p>
            <a:pPr marL="0" indent="0">
              <a:buNone/>
            </a:pPr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4000" dirty="0">
                <a:solidFill>
                  <a:schemeClr val="accent1">
                    <a:lumMod val="75000"/>
                  </a:schemeClr>
                </a:solidFill>
              </a:rPr>
            </a:b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276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48891" y="1566083"/>
            <a:ext cx="10224212" cy="422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13774" y="1008994"/>
            <a:ext cx="10363826" cy="55809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u="sng" dirty="0">
                <a:solidFill>
                  <a:schemeClr val="accent1">
                    <a:lumMod val="75000"/>
                  </a:schemeClr>
                </a:solidFill>
              </a:rPr>
              <a:t>Atividades: 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1. Formule sua hipótese enquanto o processo ocorre. 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2. O que acontece com o anil em contato com a água? 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>3. Como se explica esse fenômeno? 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t-BR" sz="4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pt-BR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78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13774" y="945932"/>
            <a:ext cx="10363826" cy="48452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u="sng" dirty="0" smtClean="0">
                <a:solidFill>
                  <a:schemeClr val="accent1">
                    <a:lumMod val="75000"/>
                  </a:schemeClr>
                </a:solidFill>
              </a:rPr>
              <a:t>avaliação</a:t>
            </a:r>
          </a:p>
          <a:p>
            <a:endParaRPr lang="pt-BR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pt-BR" sz="4000" b="1" dirty="0" smtClean="0">
                <a:solidFill>
                  <a:schemeClr val="accent1">
                    <a:lumMod val="75000"/>
                  </a:schemeClr>
                </a:solidFill>
              </a:rPr>
              <a:t>Através da participação dos alunos e dos registros feitos na </a:t>
            </a:r>
            <a:r>
              <a:rPr lang="pt-BR" sz="4000" b="1" dirty="0" smtClean="0">
                <a:solidFill>
                  <a:schemeClr val="accent1">
                    <a:lumMod val="75000"/>
                  </a:schemeClr>
                </a:solidFill>
              </a:rPr>
              <a:t>experiência ou por meio de um relatório da prática.</a:t>
            </a:r>
            <a:endParaRPr lang="pt-BR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93624"/>
      </p:ext>
    </p:extLst>
  </p:cSld>
  <p:clrMapOvr>
    <a:masterClrMapping/>
  </p:clrMapOvr>
</p:sld>
</file>

<file path=ppt/theme/theme1.xml><?xml version="1.0" encoding="utf-8"?>
<a:theme xmlns:a="http://schemas.openxmlformats.org/drawingml/2006/main" name="Gotícula">
  <a:themeElements>
    <a:clrScheme name="Gotícu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ícu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ícu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TM04033925[[fn=Gotícula]]</Template>
  <TotalTime>144</TotalTime>
  <Words>106</Words>
  <Application>Microsoft Office PowerPoint</Application>
  <PresentationFormat>Widescreen</PresentationFormat>
  <Paragraphs>60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Tw Cen MT</vt:lpstr>
      <vt:lpstr>Gotícula</vt:lpstr>
      <vt:lpstr>           Intervenção Pedagógica - Biologia/Ciências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Experimento 2: Difusão 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Secretaria de Estado de Educação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Intervenção Pedagógica - Biologia/Ciências  </dc:title>
  <dc:creator>SEEMG</dc:creator>
  <cp:lastModifiedBy>SEEMG</cp:lastModifiedBy>
  <cp:revision>9</cp:revision>
  <dcterms:created xsi:type="dcterms:W3CDTF">2021-04-20T20:14:46Z</dcterms:created>
  <dcterms:modified xsi:type="dcterms:W3CDTF">2021-04-22T13:53:51Z</dcterms:modified>
</cp:coreProperties>
</file>