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74" r:id="rId3"/>
    <p:sldId id="257" r:id="rId4"/>
    <p:sldId id="273" r:id="rId5"/>
    <p:sldId id="259" r:id="rId6"/>
    <p:sldId id="260" r:id="rId7"/>
    <p:sldId id="272" r:id="rId8"/>
    <p:sldId id="261" r:id="rId9"/>
    <p:sldId id="264" r:id="rId10"/>
    <p:sldId id="266" r:id="rId11"/>
    <p:sldId id="267" r:id="rId12"/>
    <p:sldId id="262" r:id="rId13"/>
    <p:sldId id="268" r:id="rId14"/>
    <p:sldId id="269" r:id="rId15"/>
    <p:sldId id="263" r:id="rId16"/>
    <p:sldId id="265" r:id="rId17"/>
    <p:sldId id="270" r:id="rId18"/>
    <p:sldId id="271" r:id="rId1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956" autoAdjust="0"/>
    <p:restoredTop sz="94660"/>
  </p:normalViewPr>
  <p:slideViewPr>
    <p:cSldViewPr>
      <p:cViewPr>
        <p:scale>
          <a:sx n="100" d="100"/>
          <a:sy n="100" d="100"/>
        </p:scale>
        <p:origin x="-1531" y="-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1E55C7-35F0-4C21-8EE7-15CD32124776}" type="datetimeFigureOut">
              <a:rPr lang="pt-BR" smtClean="0"/>
              <a:t>10/02/2022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DBC237-1736-4857-82E6-E131E8EB3C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3745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EF7FD-ED19-4047-9B06-520751B16187}" type="datetime1">
              <a:rPr lang="pt-BR" smtClean="0"/>
              <a:t>10/02/2022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Dia a Dia na Escola -Youtube / Blog / Instagram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E3D15-3B3D-40A9-A824-74A3A9500B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2263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5F000-22BB-4448-8D0B-6405BEF40D0A}" type="datetime1">
              <a:rPr lang="pt-BR" smtClean="0"/>
              <a:t>10/02/2022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Dia a Dia na Escola -Youtube / Blog / Instagram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E3D15-3B3D-40A9-A824-74A3A9500B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2660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4B576-58D7-4A4D-B072-A52E0E0110D7}" type="datetime1">
              <a:rPr lang="pt-BR" smtClean="0"/>
              <a:t>10/02/2022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Dia a Dia na Escola -Youtube / Blog / Instagram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E3D15-3B3D-40A9-A824-74A3A9500B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3666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573E5-AAD8-4783-B3B4-90D997FAA21E}" type="datetime1">
              <a:rPr lang="pt-BR" smtClean="0"/>
              <a:t>10/02/2022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Dia a Dia na Escola -Youtube / Blog / Instagram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E3D15-3B3D-40A9-A824-74A3A9500B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1254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6956A-F3CD-4454-95E2-0934EB88522D}" type="datetime1">
              <a:rPr lang="pt-BR" smtClean="0"/>
              <a:t>10/02/2022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Dia a Dia na Escola -Youtube / Blog / Instagram</a:t>
            </a: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E3D15-3B3D-40A9-A824-74A3A9500B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8540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C66A-31F5-41EF-B4C4-C3C15BDFE341}" type="datetime1">
              <a:rPr lang="pt-BR" smtClean="0"/>
              <a:t>10/02/2022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Dia a Dia na Escola -Youtube / Blog / Instagram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E3D15-3B3D-40A9-A824-74A3A9500B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3903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EF1B3-06CA-4904-8C8E-E3D9EA0D78E1}" type="datetime1">
              <a:rPr lang="pt-BR" smtClean="0"/>
              <a:t>10/02/2022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Dia a Dia na Escola -Youtube / Blog / Instagram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E3D15-3B3D-40A9-A824-74A3A9500B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358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4D58F-D94D-4D75-A653-BF392E751FF5}" type="datetime1">
              <a:rPr lang="pt-BR" smtClean="0"/>
              <a:t>10/02/2022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Dia a Dia na Escola -Youtube / Blog / Instagram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E3D15-3B3D-40A9-A824-74A3A9500B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4323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D1529-9FF8-480F-AC71-5258DB1B1EE1}" type="datetime1">
              <a:rPr lang="pt-BR" smtClean="0"/>
              <a:t>10/02/2022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Dia a Dia na Escola -Youtube / Blog / Instagram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E3D15-3B3D-40A9-A824-74A3A9500B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5347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AF751-EF25-4B7D-ABD1-2D000F932CAD}" type="datetime1">
              <a:rPr lang="pt-BR" smtClean="0"/>
              <a:t>10/02/2022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Dia a Dia na Escola -Youtube / Blog / Instagram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E3D15-3B3D-40A9-A824-74A3A9500B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342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0B90A-8261-4F7F-9138-7F6FDB886735}" type="datetime1">
              <a:rPr lang="pt-BR" smtClean="0"/>
              <a:t>10/02/2022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Dia a Dia na Escola -Youtube / Blog / Instagram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E3D15-3B3D-40A9-A824-74A3A9500B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4619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3FB16-F80B-4D95-BD85-B8CECEED6B89}" type="datetime1">
              <a:rPr lang="pt-BR" smtClean="0"/>
              <a:t>10/02/2022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smtClean="0"/>
              <a:t>Dia a Dia na Escola -Youtube / Blog / Instagram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E3D15-3B3D-40A9-A824-74A3A9500B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6505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1560" y="1196752"/>
            <a:ext cx="7772400" cy="1470025"/>
          </a:xfrm>
        </p:spPr>
        <p:txBody>
          <a:bodyPr>
            <a:noAutofit/>
          </a:bodyPr>
          <a:lstStyle/>
          <a:p>
            <a:r>
              <a:rPr lang="pt-BR" sz="8000" b="1" dirty="0" smtClean="0">
                <a:solidFill>
                  <a:srgbClr val="C00000"/>
                </a:solidFill>
              </a:rPr>
              <a:t>NOVO ENSINO MÉDIO</a:t>
            </a:r>
            <a:endParaRPr lang="pt-BR" sz="8000" b="1" dirty="0">
              <a:solidFill>
                <a:srgbClr val="C0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59632" y="3933056"/>
            <a:ext cx="6400800" cy="2184648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Ana Maria de Souza Rodrigues</a:t>
            </a:r>
          </a:p>
          <a:p>
            <a:r>
              <a:rPr lang="pt-BR" b="1" dirty="0" smtClean="0">
                <a:solidFill>
                  <a:schemeClr val="tx1"/>
                </a:solidFill>
              </a:rPr>
              <a:t>Especialista da Educação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2764160" y="6165304"/>
            <a:ext cx="3680048" cy="365125"/>
          </a:xfrm>
        </p:spPr>
        <p:txBody>
          <a:bodyPr/>
          <a:lstStyle/>
          <a:p>
            <a:r>
              <a:rPr lang="pt-BR" dirty="0" smtClean="0"/>
              <a:t>Dia a Dia na Escola -Youtube / Blog / Instagram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2580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1426170"/>
          </a:xfrm>
        </p:spPr>
        <p:txBody>
          <a:bodyPr>
            <a:noAutofit/>
          </a:bodyPr>
          <a:lstStyle/>
          <a:p>
            <a:r>
              <a:rPr lang="pt-BR" sz="4800" b="1" dirty="0" smtClean="0"/>
              <a:t>POR QUÊ CRIARAM O </a:t>
            </a:r>
            <a:br>
              <a:rPr lang="pt-BR" sz="4800" b="1" dirty="0" smtClean="0"/>
            </a:br>
            <a:r>
              <a:rPr lang="pt-BR" sz="4800" b="1" dirty="0" smtClean="0"/>
              <a:t>NOVO ENSINO MÉDIO</a:t>
            </a:r>
            <a:endParaRPr lang="pt-BR" sz="4800" b="1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539552" y="1988840"/>
            <a:ext cx="8229600" cy="4309939"/>
          </a:xfrm>
        </p:spPr>
        <p:txBody>
          <a:bodyPr>
            <a:normAutofit fontScale="92500"/>
          </a:bodyPr>
          <a:lstStyle/>
          <a:p>
            <a:r>
              <a:rPr lang="pt-BR" sz="3600" dirty="0" smtClean="0"/>
              <a:t>Altos índices de evasão escolar, 71% dos alunos do Ensino Médio.</a:t>
            </a:r>
          </a:p>
          <a:p>
            <a:r>
              <a:rPr lang="pt-BR" sz="3600" dirty="0" smtClean="0"/>
              <a:t>Busca Educação de Qualidade para todos.</a:t>
            </a:r>
          </a:p>
          <a:p>
            <a:r>
              <a:rPr lang="pt-BR" sz="3600" dirty="0" smtClean="0"/>
              <a:t>O Plano Nacional de Educação (PNE) de 2014 trouxe metas para o Ensino Médio.</a:t>
            </a:r>
          </a:p>
          <a:p>
            <a:r>
              <a:rPr lang="pt-BR" sz="3600" dirty="0" smtClean="0"/>
              <a:t>Necessidade de Reforma no Sistema de Ensino.</a:t>
            </a:r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Dia a Dia na Escola -Youtube / Blog / Instagram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8477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0" t="27217" r="33854" b="34158"/>
          <a:stretch/>
        </p:blipFill>
        <p:spPr bwMode="auto">
          <a:xfrm>
            <a:off x="405678" y="2996952"/>
            <a:ext cx="8164759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Dia a Dia na Escola -Youtube / Blog / Instagram</a:t>
            </a:r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467544" y="544612"/>
            <a:ext cx="84249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/>
              <a:t>Matriz Curricular (ou Grade Curricular)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/>
              <a:t>Base Nacional comum Curricular (BNCC)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/>
              <a:t>Itinerários Formativos (</a:t>
            </a:r>
            <a:r>
              <a:rPr lang="pt-BR" sz="3600" dirty="0" smtClean="0"/>
              <a:t>Parte Diversificada</a:t>
            </a:r>
            <a:r>
              <a:rPr lang="pt-BR" sz="3600" dirty="0"/>
              <a:t>)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28228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5400" b="1" dirty="0" smtClean="0"/>
              <a:t>NOVO ENSINO MÉDIO</a:t>
            </a:r>
            <a:endParaRPr lang="pt-BR" sz="5400" b="1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457200" y="1772816"/>
            <a:ext cx="8363272" cy="4353347"/>
          </a:xfrm>
        </p:spPr>
        <p:txBody>
          <a:bodyPr/>
          <a:lstStyle/>
          <a:p>
            <a:pPr marL="0" indent="0">
              <a:buNone/>
            </a:pPr>
            <a:r>
              <a:rPr lang="pt-BR" sz="4400" b="1" dirty="0" smtClean="0"/>
              <a:t>Matriz Curricular </a:t>
            </a:r>
          </a:p>
          <a:p>
            <a:pPr marL="0" indent="0">
              <a:buNone/>
            </a:pPr>
            <a:r>
              <a:rPr lang="pt-BR" sz="4400" b="1" dirty="0" smtClean="0"/>
              <a:t>(ou Grade Curricular)</a:t>
            </a:r>
          </a:p>
          <a:p>
            <a:pPr marL="0" indent="0">
              <a:buNone/>
            </a:pPr>
            <a:endParaRPr lang="pt-BR" sz="4400" b="1" dirty="0" smtClean="0"/>
          </a:p>
          <a:p>
            <a:r>
              <a:rPr lang="pt-BR" dirty="0" smtClean="0"/>
              <a:t>Base Nacional comum Curricular (BNCC) </a:t>
            </a:r>
          </a:p>
          <a:p>
            <a:r>
              <a:rPr lang="pt-BR" dirty="0" smtClean="0"/>
              <a:t>Itinerários Formativos (Parte Diversificada)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Dia a Dia na Escola -Youtube / Blog / Instagram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8814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pt-BR" b="1" dirty="0" smtClean="0"/>
              <a:t>BASE NACIONAL COMUM</a:t>
            </a:r>
            <a:endParaRPr lang="pt-BR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26" t="22681" r="25000" b="14364"/>
          <a:stretch/>
        </p:blipFill>
        <p:spPr bwMode="auto">
          <a:xfrm>
            <a:off x="251520" y="1268760"/>
            <a:ext cx="8640960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2764160" y="6356350"/>
            <a:ext cx="4040088" cy="365125"/>
          </a:xfrm>
        </p:spPr>
        <p:txBody>
          <a:bodyPr/>
          <a:lstStyle/>
          <a:p>
            <a:r>
              <a:rPr lang="pt-BR" dirty="0" smtClean="0"/>
              <a:t>Dia a Dia na Escola -Youtube / Blog / Instagram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6146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sz="5300" b="1" dirty="0" smtClean="0"/>
              <a:t>ITINERÁRIO INTEGRADO</a:t>
            </a:r>
            <a:r>
              <a:rPr lang="pt-BR" b="1" dirty="0" smtClean="0"/>
              <a:t/>
            </a:r>
            <a:br>
              <a:rPr lang="pt-BR" b="1" dirty="0" smtClean="0"/>
            </a:br>
            <a:r>
              <a:rPr lang="pt-BR" b="1" dirty="0" smtClean="0"/>
              <a:t>(ITINERÁRIO FORMATIVO)</a:t>
            </a:r>
            <a:endParaRPr lang="pt-BR" b="1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2764160" y="6356350"/>
            <a:ext cx="4040088" cy="365125"/>
          </a:xfrm>
        </p:spPr>
        <p:txBody>
          <a:bodyPr/>
          <a:lstStyle/>
          <a:p>
            <a:r>
              <a:rPr lang="pt-BR" dirty="0" smtClean="0"/>
              <a:t>Dia a Dia na Escola -Youtube / Blog / Instagram</a:t>
            </a: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66" t="25154" r="18041" b="14089"/>
          <a:stretch/>
        </p:blipFill>
        <p:spPr bwMode="auto">
          <a:xfrm>
            <a:off x="179512" y="1484784"/>
            <a:ext cx="8773894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770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5300" b="1" dirty="0" smtClean="0"/>
              <a:t>ITINERÁRIO INTEGRADO</a:t>
            </a:r>
            <a:r>
              <a:rPr lang="pt-BR" b="1" dirty="0" smtClean="0"/>
              <a:t/>
            </a:r>
            <a:br>
              <a:rPr lang="pt-BR" b="1" dirty="0" smtClean="0"/>
            </a:br>
            <a:r>
              <a:rPr lang="pt-BR" b="1" dirty="0" smtClean="0"/>
              <a:t>(ITINERÁRIO FORMATIVO)</a:t>
            </a:r>
            <a:endParaRPr lang="pt-BR" b="1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2"/>
          </a:xfrm>
        </p:spPr>
        <p:txBody>
          <a:bodyPr/>
          <a:lstStyle/>
          <a:p>
            <a:r>
              <a:rPr lang="pt-BR" dirty="0" smtClean="0"/>
              <a:t>A Secretaria da Educação concluiu que o aluno não terá opção de escolha. O aprofundamento será nas 4 áreas:</a:t>
            </a:r>
          </a:p>
          <a:p>
            <a:pPr lvl="1"/>
            <a:r>
              <a:rPr lang="pt-BR" dirty="0" smtClean="0"/>
              <a:t>Por causa da pandemia</a:t>
            </a:r>
          </a:p>
          <a:p>
            <a:pPr lvl="1"/>
            <a:r>
              <a:rPr lang="pt-BR" dirty="0" smtClean="0"/>
              <a:t>Alunos com muitas dificuldades</a:t>
            </a:r>
          </a:p>
          <a:p>
            <a:pPr lvl="1"/>
            <a:r>
              <a:rPr lang="pt-BR" dirty="0" smtClean="0"/>
              <a:t>Defasagem do conteúdo</a:t>
            </a:r>
          </a:p>
          <a:p>
            <a:pPr lvl="1"/>
            <a:endParaRPr lang="pt-BR" dirty="0"/>
          </a:p>
          <a:p>
            <a:r>
              <a:rPr lang="pt-BR" dirty="0" smtClean="0"/>
              <a:t>Alinhados com os conteúdos </a:t>
            </a:r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Dia a Dia na Escola -Youtube / Blog / Instagram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992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424936" cy="1143000"/>
          </a:xfrm>
        </p:spPr>
        <p:txBody>
          <a:bodyPr>
            <a:normAutofit/>
          </a:bodyPr>
          <a:lstStyle/>
          <a:p>
            <a:r>
              <a:rPr lang="pt-BR" sz="5300" b="1" dirty="0" smtClean="0"/>
              <a:t>ENSINO DIURNO </a:t>
            </a:r>
            <a:endParaRPr lang="pt-BR" sz="2000" b="1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395536" y="1196752"/>
            <a:ext cx="8568952" cy="547260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t-BR" dirty="0"/>
              <a:t>A</a:t>
            </a:r>
            <a:r>
              <a:rPr lang="pt-BR" dirty="0" smtClean="0"/>
              <a:t>s escolhas dos itinerários que ocorrerão a partir do 2º e 3º ano. </a:t>
            </a:r>
          </a:p>
          <a:p>
            <a:pPr marL="0" indent="0">
              <a:buNone/>
            </a:pPr>
            <a:r>
              <a:rPr lang="pt-BR" dirty="0" smtClean="0"/>
              <a:t>As unidades curriculares dos itinerários são: </a:t>
            </a:r>
          </a:p>
          <a:p>
            <a:pPr marL="0" indent="0">
              <a:buNone/>
            </a:pPr>
            <a:r>
              <a:rPr lang="pt-BR" b="1" dirty="0" smtClean="0"/>
              <a:t>1 - Projeto de Vida</a:t>
            </a:r>
            <a:r>
              <a:rPr lang="pt-BR" dirty="0" smtClean="0"/>
              <a:t>: 1 componente curricular obrigatório, de mesmo nome e oferta anual, em todos os anos do Ensino Médio. </a:t>
            </a:r>
          </a:p>
          <a:p>
            <a:pPr marL="0" indent="0">
              <a:buNone/>
            </a:pPr>
            <a:r>
              <a:rPr lang="pt-BR" dirty="0" smtClean="0"/>
              <a:t>2 - </a:t>
            </a:r>
            <a:r>
              <a:rPr lang="pt-BR" b="1" dirty="0" smtClean="0"/>
              <a:t>Eletivas:</a:t>
            </a:r>
            <a:r>
              <a:rPr lang="pt-BR" dirty="0" smtClean="0"/>
              <a:t> possui dois componentes curriculares de oferta anual </a:t>
            </a:r>
            <a:r>
              <a:rPr lang="pt-BR" i="1" u="sng" dirty="0" smtClean="0"/>
              <a:t>definidos pela escola e estudantes </a:t>
            </a:r>
            <a:r>
              <a:rPr lang="pt-BR" dirty="0" smtClean="0"/>
              <a:t>a partir de um catálogo oferecido pela Secretaria de Estado de Educação. </a:t>
            </a:r>
          </a:p>
          <a:p>
            <a:pPr marL="0" indent="0">
              <a:buNone/>
            </a:pPr>
            <a:r>
              <a:rPr lang="pt-BR" dirty="0" smtClean="0"/>
              <a:t>3 - </a:t>
            </a:r>
            <a:r>
              <a:rPr lang="pt-BR" b="1" dirty="0" smtClean="0"/>
              <a:t>Preparação para o mundo do trabalho</a:t>
            </a:r>
            <a:r>
              <a:rPr lang="pt-BR" dirty="0" smtClean="0"/>
              <a:t>: 2 componentes curriculares, </a:t>
            </a:r>
          </a:p>
          <a:p>
            <a:r>
              <a:rPr lang="pt-BR" dirty="0" smtClean="0"/>
              <a:t>Introdução ao Mundo do Trabalho </a:t>
            </a:r>
          </a:p>
          <a:p>
            <a:r>
              <a:rPr lang="pt-BR" dirty="0" smtClean="0"/>
              <a:t>Tecnologia e Inovação. </a:t>
            </a:r>
          </a:p>
          <a:p>
            <a:pPr marL="0" indent="0">
              <a:buNone/>
            </a:pPr>
            <a:r>
              <a:rPr lang="pt-BR" dirty="0" smtClean="0"/>
              <a:t>4 - </a:t>
            </a:r>
            <a:r>
              <a:rPr lang="pt-BR" b="1" dirty="0" smtClean="0"/>
              <a:t>Aprofundamento nas áreas do conhecimento</a:t>
            </a:r>
            <a:r>
              <a:rPr lang="pt-BR" dirty="0" smtClean="0"/>
              <a:t>: possui 4 componentes curriculares: </a:t>
            </a:r>
          </a:p>
          <a:p>
            <a:r>
              <a:rPr lang="pt-BR" dirty="0" smtClean="0"/>
              <a:t>Práticas Comunicativas e Criativas, </a:t>
            </a:r>
          </a:p>
          <a:p>
            <a:r>
              <a:rPr lang="pt-BR" dirty="0" smtClean="0"/>
              <a:t>Humanidades e Ciências Sociais, </a:t>
            </a:r>
          </a:p>
          <a:p>
            <a:r>
              <a:rPr lang="pt-BR" dirty="0" smtClean="0"/>
              <a:t>Núcleo de Inovação Matemática </a:t>
            </a:r>
          </a:p>
          <a:p>
            <a:r>
              <a:rPr lang="pt-BR" dirty="0" smtClean="0"/>
              <a:t>Ciências da Natureza e suas Tecnologias. </a:t>
            </a:r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Dia a Dia na Escola -Youtube / Blog / Instagram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311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424936" cy="1143000"/>
          </a:xfrm>
        </p:spPr>
        <p:txBody>
          <a:bodyPr>
            <a:normAutofit fontScale="90000"/>
          </a:bodyPr>
          <a:lstStyle/>
          <a:p>
            <a:r>
              <a:rPr lang="pt-BR" sz="7300" b="1" dirty="0" smtClean="0"/>
              <a:t>ENSINO DIURNO </a:t>
            </a:r>
            <a:r>
              <a:rPr lang="pt-BR" sz="5300" b="1" dirty="0" smtClean="0"/>
              <a:t/>
            </a:r>
            <a:br>
              <a:rPr lang="pt-BR" sz="5300" b="1" dirty="0" smtClean="0"/>
            </a:br>
            <a:endParaRPr lang="pt-BR" sz="2000" b="1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67544" y="2204864"/>
            <a:ext cx="8352928" cy="4464496"/>
          </a:xfrm>
        </p:spPr>
        <p:txBody>
          <a:bodyPr>
            <a:normAutofit/>
          </a:bodyPr>
          <a:lstStyle/>
          <a:p>
            <a:r>
              <a:rPr lang="pt-BR" b="1" dirty="0" smtClean="0"/>
              <a:t>Ensino </a:t>
            </a:r>
            <a:r>
              <a:rPr lang="pt-BR" b="1" dirty="0" smtClean="0"/>
              <a:t>Médio: </a:t>
            </a:r>
            <a:r>
              <a:rPr lang="pt-BR" b="1" dirty="0" smtClean="0"/>
              <a:t>Carga horária 1.000 horas; </a:t>
            </a:r>
          </a:p>
          <a:p>
            <a:r>
              <a:rPr lang="pt-BR" b="1" dirty="0" smtClean="0"/>
              <a:t>Ensino Médio </a:t>
            </a:r>
            <a:r>
              <a:rPr lang="pt-BR" b="1" dirty="0" smtClean="0"/>
              <a:t>Integral: </a:t>
            </a:r>
            <a:r>
              <a:rPr lang="pt-BR" b="1" dirty="0" smtClean="0"/>
              <a:t>com carga horária anual de 1.500 </a:t>
            </a:r>
            <a:r>
              <a:rPr lang="pt-BR" b="1" dirty="0" smtClean="0"/>
              <a:t>horas</a:t>
            </a:r>
            <a:r>
              <a:rPr lang="pt-BR" b="1" dirty="0" smtClean="0"/>
              <a:t>; </a:t>
            </a:r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Dia a Dia na Escola -Youtube / Blog / Instagram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37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424936" cy="1143000"/>
          </a:xfrm>
        </p:spPr>
        <p:txBody>
          <a:bodyPr>
            <a:normAutofit fontScale="90000"/>
          </a:bodyPr>
          <a:lstStyle/>
          <a:p>
            <a:r>
              <a:rPr lang="pt-BR" sz="5300" b="1" dirty="0" smtClean="0"/>
              <a:t>ENSINO DIURNO </a:t>
            </a:r>
            <a:br>
              <a:rPr lang="pt-BR" sz="5300" b="1" dirty="0" smtClean="0"/>
            </a:br>
            <a:r>
              <a:rPr lang="pt-BR" sz="5300" b="1" dirty="0" smtClean="0"/>
              <a:t>MATRIZ CURRICULAR </a:t>
            </a:r>
            <a:endParaRPr lang="pt-BR" sz="2000" b="1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395536" y="1700808"/>
            <a:ext cx="8496944" cy="482453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t-BR" sz="3600" b="1" dirty="0"/>
              <a:t>C</a:t>
            </a:r>
            <a:r>
              <a:rPr lang="pt-BR" sz="3600" b="1" dirty="0" smtClean="0"/>
              <a:t>arga horária diária de 6 (seis) = módulos/aula de 50 (cinquenta) minutos, totalizando 30 (trinta) módulos/aula. </a:t>
            </a:r>
          </a:p>
          <a:p>
            <a:pPr marL="0" indent="0">
              <a:buNone/>
            </a:pPr>
            <a:r>
              <a:rPr lang="pt-BR" sz="3600" i="1" dirty="0" smtClean="0"/>
              <a:t>Em situações excepcionais, autorizadas pela Secretaria de Estado de Educação, a carga horária correspondente ao 6° horário diário poderá ser cumprida em um único dia da semana no contra turno.</a:t>
            </a:r>
          </a:p>
          <a:p>
            <a:r>
              <a:rPr lang="pt-BR" dirty="0" smtClean="0"/>
              <a:t>Em 5 (cinco) módulos aula de 50 (cinquenta) minutos, para as escolas que atendam modalidades especiais e atendimento específicos (Escola Quilombola, Escola do Campo, Escola Indígena, Escola Especial e Escolas inseridas em Unidades Socioeducativas e Unidades Prisionais) ou escolas que atendam estudantes beneficiados com o Programa Estadual de Transporte Escolar.</a:t>
            </a:r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Dia a Dia na Escola -Youtube / Blog / Instagram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1887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424936" cy="1143000"/>
          </a:xfrm>
        </p:spPr>
        <p:txBody>
          <a:bodyPr>
            <a:normAutofit fontScale="90000"/>
          </a:bodyPr>
          <a:lstStyle/>
          <a:p>
            <a:r>
              <a:rPr lang="pt-BR" sz="5300" b="1" dirty="0" smtClean="0"/>
              <a:t>ENSINO DIURNO </a:t>
            </a:r>
            <a:br>
              <a:rPr lang="pt-BR" sz="5300" b="1" dirty="0" smtClean="0"/>
            </a:br>
            <a:r>
              <a:rPr lang="pt-BR" sz="5300" b="1" dirty="0" smtClean="0"/>
              <a:t>MATRIZ CURRICULAR </a:t>
            </a:r>
            <a:endParaRPr lang="pt-BR" sz="2000" b="1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395536" y="1700808"/>
            <a:ext cx="8496944" cy="48245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dirty="0" smtClean="0"/>
              <a:t>Apenas os seguintes componentes curriculares do </a:t>
            </a:r>
            <a:r>
              <a:rPr lang="pt-BR" b="1" u="sng" dirty="0" smtClean="0"/>
              <a:t>Itinerário Formativo </a:t>
            </a:r>
            <a:r>
              <a:rPr lang="pt-BR" dirty="0" smtClean="0"/>
              <a:t>poderão ser ofertados no 6° horário ou contra turno: </a:t>
            </a:r>
          </a:p>
          <a:p>
            <a:r>
              <a:rPr lang="pt-BR" smtClean="0"/>
              <a:t>Eletiva 1  e 2,  </a:t>
            </a:r>
            <a:endParaRPr lang="pt-BR" dirty="0" smtClean="0"/>
          </a:p>
          <a:p>
            <a:r>
              <a:rPr lang="pt-BR" dirty="0" smtClean="0"/>
              <a:t>Práticas Comunicativas e Criativas,</a:t>
            </a:r>
          </a:p>
          <a:p>
            <a:r>
              <a:rPr lang="pt-BR" dirty="0" smtClean="0"/>
              <a:t>Humanidades </a:t>
            </a:r>
          </a:p>
          <a:p>
            <a:r>
              <a:rPr lang="pt-BR" dirty="0" smtClean="0"/>
              <a:t>Ciências Sociais, </a:t>
            </a:r>
          </a:p>
          <a:p>
            <a:r>
              <a:rPr lang="pt-BR" dirty="0" smtClean="0"/>
              <a:t>Núcleo de Inovação Matemática </a:t>
            </a:r>
          </a:p>
          <a:p>
            <a:r>
              <a:rPr lang="pt-BR" dirty="0" smtClean="0"/>
              <a:t>Ciências da Natureza e suas Tecnologias.</a:t>
            </a:r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Dia a Dia na Escola -Youtube / Blog / Instagram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7651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sz="7300" b="1" dirty="0" smtClean="0"/>
              <a:t>ENSINO NOTURNO </a:t>
            </a:r>
            <a:r>
              <a:rPr lang="pt-BR" sz="7300" b="1" dirty="0"/>
              <a:t/>
            </a:r>
            <a:br>
              <a:rPr lang="pt-BR" sz="7300" b="1" dirty="0"/>
            </a:br>
            <a:r>
              <a:rPr lang="pt-BR" sz="3600" b="1" dirty="0" smtClean="0"/>
              <a:t>carga horária 1.000 horas</a:t>
            </a:r>
            <a:endParaRPr lang="pt-BR" sz="2200" b="1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395536" y="1628800"/>
            <a:ext cx="8568952" cy="496855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t-BR" dirty="0" smtClean="0"/>
              <a:t>o 1º ano, todos os estudantes vivenciarão todos os componentes curriculares ofertados em cada unidade curricular. </a:t>
            </a:r>
          </a:p>
          <a:p>
            <a:pPr marL="0" indent="0">
              <a:buNone/>
            </a:pPr>
            <a:r>
              <a:rPr lang="pt-BR" dirty="0" smtClean="0"/>
              <a:t>As unidades curriculares dos itinerários são: </a:t>
            </a:r>
          </a:p>
          <a:p>
            <a:pPr marL="0" indent="0">
              <a:buNone/>
            </a:pPr>
            <a:r>
              <a:rPr lang="pt-BR" dirty="0" smtClean="0"/>
              <a:t>1 </a:t>
            </a:r>
            <a:r>
              <a:rPr lang="pt-BR" b="1" dirty="0" smtClean="0"/>
              <a:t>- Projeto de Vida</a:t>
            </a:r>
            <a:r>
              <a:rPr lang="pt-BR" dirty="0" smtClean="0"/>
              <a:t>: 2 componentes curriculares obrigatórios, de oferta anual, em todos os anos do Ensino Médio. </a:t>
            </a:r>
          </a:p>
          <a:p>
            <a:pPr marL="0" indent="0">
              <a:buNone/>
            </a:pPr>
            <a:r>
              <a:rPr lang="pt-BR" dirty="0" smtClean="0"/>
              <a:t>2 - </a:t>
            </a:r>
            <a:r>
              <a:rPr lang="pt-BR" b="1" dirty="0" smtClean="0"/>
              <a:t>Eletiva: </a:t>
            </a:r>
            <a:r>
              <a:rPr lang="pt-BR" dirty="0" smtClean="0"/>
              <a:t>1 componente curricular de oferta anual definido pela escola e estudantes a partir de um catálogo oferecido pela Secretaria de Estado de Educação. </a:t>
            </a:r>
          </a:p>
          <a:p>
            <a:pPr marL="0" indent="0">
              <a:buNone/>
            </a:pPr>
            <a:r>
              <a:rPr lang="pt-BR" dirty="0" smtClean="0"/>
              <a:t>3 </a:t>
            </a:r>
            <a:r>
              <a:rPr lang="pt-BR" b="1" dirty="0" smtClean="0"/>
              <a:t>- Aprofundamento nas áreas do conhecimento</a:t>
            </a:r>
            <a:r>
              <a:rPr lang="pt-BR" dirty="0" smtClean="0"/>
              <a:t>: 2 componentes curriculares da área de linguagens e suas tecnologias que proporcionam a ampliação de saberes e temas dessa área do conhecimento: </a:t>
            </a:r>
          </a:p>
          <a:p>
            <a:r>
              <a:rPr lang="pt-BR" dirty="0" smtClean="0"/>
              <a:t>Práticas Comunicativas e Criativas. </a:t>
            </a:r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Dia a Dia na Escola -Youtube / Blog / Instagram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65244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sz="7300" b="1" dirty="0" smtClean="0"/>
              <a:t>ENSINO NOTURNO </a:t>
            </a:r>
            <a:endParaRPr lang="pt-BR" sz="2200" b="1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395536" y="1628800"/>
            <a:ext cx="8568952" cy="4968552"/>
          </a:xfrm>
        </p:spPr>
        <p:txBody>
          <a:bodyPr>
            <a:normAutofit/>
          </a:bodyPr>
          <a:lstStyle/>
          <a:p>
            <a:r>
              <a:rPr lang="pt-BR" dirty="0"/>
              <a:t>O Ensino Médio Noturno terá carga horária diária de 4 (quatro) módulos-aula de 50 (cinquenta) minutos, tendo em um dia da semana a oferta de 5 (cinco) módulos-aula de 50 (minutos</a:t>
            </a:r>
            <a:r>
              <a:rPr lang="pt-BR" dirty="0" smtClean="0"/>
              <a:t>)</a:t>
            </a:r>
          </a:p>
          <a:p>
            <a:r>
              <a:rPr lang="pt-BR" dirty="0"/>
              <a:t>O componente curricular de Educação Física no 1º ano do Ensino Médio Noturno deverá ser ofertado no </a:t>
            </a:r>
            <a:r>
              <a:rPr lang="pt-BR" dirty="0" smtClean="0"/>
              <a:t>Pré-turno </a:t>
            </a:r>
            <a:r>
              <a:rPr lang="pt-BR" dirty="0"/>
              <a:t>do dia em que a escola ofertar 5 (cinco) módulos aula.</a:t>
            </a: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Dia a Dia na Escola -Youtube / Blog / Instagram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09202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42FF717-DDC4-4B2C-9A7D-CE8A35BCC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404664"/>
            <a:ext cx="8368747" cy="732527"/>
          </a:xfrm>
        </p:spPr>
        <p:txBody>
          <a:bodyPr>
            <a:noAutofit/>
          </a:bodyPr>
          <a:lstStyle/>
          <a:p>
            <a:r>
              <a:rPr lang="pt-BR" sz="4800" b="1" dirty="0" smtClean="0"/>
              <a:t>DISTRIBUIÇÃO DAS AULAS</a:t>
            </a:r>
            <a:endParaRPr lang="pt-BR" sz="4800" b="1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AB0B46B9-E700-4D70-AB7F-982B10E92D4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67544" y="1556792"/>
            <a:ext cx="8219256" cy="5164291"/>
          </a:xfrm>
        </p:spPr>
        <p:txBody>
          <a:bodyPr>
            <a:normAutofit fontScale="85000" lnSpcReduction="20000"/>
          </a:bodyPr>
          <a:lstStyle/>
          <a:p>
            <a:r>
              <a:rPr lang="pt-BR" b="1" dirty="0"/>
              <a:t>600h Formação </a:t>
            </a:r>
            <a:r>
              <a:rPr lang="pt-BR" b="1" dirty="0" smtClean="0"/>
              <a:t>Geral </a:t>
            </a:r>
            <a:r>
              <a:rPr lang="pt-BR" b="1" dirty="0"/>
              <a:t>B</a:t>
            </a:r>
            <a:r>
              <a:rPr lang="pt-BR" b="1" dirty="0" smtClean="0"/>
              <a:t>ásica            </a:t>
            </a:r>
            <a:r>
              <a:rPr lang="pt-BR" sz="3200" b="1" dirty="0" smtClean="0"/>
              <a:t> </a:t>
            </a:r>
          </a:p>
          <a:p>
            <a:pPr marL="0" indent="0">
              <a:buNone/>
            </a:pPr>
            <a:r>
              <a:rPr lang="pt-BR" sz="3200" dirty="0" smtClean="0"/>
              <a:t>12 </a:t>
            </a:r>
            <a:r>
              <a:rPr lang="pt-BR" sz="3200" dirty="0"/>
              <a:t>componentes: 18</a:t>
            </a:r>
            <a:r>
              <a:rPr lang="pt-BR" dirty="0"/>
              <a:t> aulas</a:t>
            </a:r>
          </a:p>
          <a:p>
            <a:endParaRPr lang="pt-BR" dirty="0"/>
          </a:p>
          <a:p>
            <a:r>
              <a:rPr lang="pt-BR" b="1" dirty="0"/>
              <a:t>400h Itinerários </a:t>
            </a:r>
            <a:r>
              <a:rPr lang="pt-BR" b="1" dirty="0" smtClean="0"/>
              <a:t>Formativos                       </a:t>
            </a:r>
          </a:p>
          <a:p>
            <a:pPr marL="0" indent="0">
              <a:buNone/>
            </a:pPr>
            <a:r>
              <a:rPr lang="pt-BR" dirty="0" smtClean="0"/>
              <a:t>Diurno: </a:t>
            </a:r>
            <a:r>
              <a:rPr lang="pt-BR" sz="3200" dirty="0" smtClean="0"/>
              <a:t>9 </a:t>
            </a:r>
            <a:r>
              <a:rPr lang="pt-BR" sz="3200" dirty="0"/>
              <a:t>componentes: 12 aulas</a:t>
            </a:r>
          </a:p>
          <a:p>
            <a:pPr marL="0" indent="0">
              <a:buNone/>
            </a:pPr>
            <a:r>
              <a:rPr lang="pt-BR" dirty="0" smtClean="0"/>
              <a:t>Noturno: </a:t>
            </a:r>
            <a:r>
              <a:rPr lang="pt-BR" dirty="0"/>
              <a:t>3 </a:t>
            </a:r>
            <a:r>
              <a:rPr lang="pt-BR" dirty="0" smtClean="0"/>
              <a:t>componentes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sz="3200" b="1" dirty="0" smtClean="0"/>
              <a:t>MATUTINO - </a:t>
            </a:r>
            <a:r>
              <a:rPr lang="pt-BR" sz="3200" b="1" dirty="0"/>
              <a:t>27 COMPONENTES (30 aulas</a:t>
            </a:r>
            <a:r>
              <a:rPr lang="pt-BR" sz="3200" b="1" dirty="0" smtClean="0"/>
              <a:t>)</a:t>
            </a:r>
          </a:p>
          <a:p>
            <a:pPr marL="0" indent="0">
              <a:buNone/>
            </a:pPr>
            <a:r>
              <a:rPr lang="pt-BR" dirty="0"/>
              <a:t>Matutino: 5 dias / 6 aulas</a:t>
            </a:r>
          </a:p>
          <a:p>
            <a:pPr marL="0" indent="0">
              <a:buNone/>
            </a:pPr>
            <a:endParaRPr lang="pt-BR" sz="3200" dirty="0"/>
          </a:p>
          <a:p>
            <a:r>
              <a:rPr lang="pt-BR" sz="3200" b="1" dirty="0" smtClean="0"/>
              <a:t>NOTURNO - </a:t>
            </a:r>
            <a:r>
              <a:rPr lang="pt-BR" sz="3200" b="1" dirty="0"/>
              <a:t>21 COMPONENTES (21 aulas)</a:t>
            </a:r>
          </a:p>
          <a:p>
            <a:pPr marL="0" indent="0">
              <a:buNone/>
            </a:pPr>
            <a:r>
              <a:rPr lang="pt-BR" sz="3200" dirty="0" smtClean="0"/>
              <a:t>Noturno: </a:t>
            </a:r>
            <a:r>
              <a:rPr lang="pt-BR" sz="3200" dirty="0"/>
              <a:t>4 dias com 4 aulas e 1 dia com 5 aulas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108229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29600" cy="1143000"/>
          </a:xfrm>
        </p:spPr>
        <p:txBody>
          <a:bodyPr>
            <a:normAutofit/>
          </a:bodyPr>
          <a:lstStyle/>
          <a:p>
            <a:r>
              <a:rPr lang="pt-BR" sz="5300" b="1" dirty="0" smtClean="0"/>
              <a:t>EJA – 18 anos completos</a:t>
            </a:r>
            <a:endParaRPr lang="pt-BR" b="1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395536" y="1052736"/>
            <a:ext cx="8568952" cy="576064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t-BR" dirty="0" smtClean="0"/>
              <a:t>Para o 1º e 2º período, todos os estudantes vivenciarão todos os componentes curriculares ofertados em cada unidade curricular. As unidades curriculares dos itinerários são: </a:t>
            </a:r>
          </a:p>
          <a:p>
            <a:pPr marL="0" indent="0">
              <a:buNone/>
            </a:pPr>
            <a:r>
              <a:rPr lang="pt-BR" dirty="0" smtClean="0"/>
              <a:t>1 </a:t>
            </a:r>
            <a:r>
              <a:rPr lang="pt-BR" b="1" dirty="0" smtClean="0"/>
              <a:t>- Projeto de Vida: </a:t>
            </a:r>
            <a:r>
              <a:rPr lang="pt-BR" dirty="0" smtClean="0"/>
              <a:t>2 componentes curriculares obrigatórios, de oferta semestral, em todos os períodos da Educação de Jovens e Adultos do Ensino Médio. </a:t>
            </a:r>
          </a:p>
          <a:p>
            <a:pPr marL="0" indent="0">
              <a:buNone/>
            </a:pPr>
            <a:r>
              <a:rPr lang="pt-BR" dirty="0" smtClean="0"/>
              <a:t>2 - </a:t>
            </a:r>
            <a:r>
              <a:rPr lang="pt-BR" b="1" dirty="0" smtClean="0"/>
              <a:t>Eletiva:</a:t>
            </a:r>
            <a:r>
              <a:rPr lang="pt-BR" dirty="0" smtClean="0"/>
              <a:t> 1 componente curricular, de oferta semestral, definido pela escola e estudantes a partir de um catálogo oferecido pela Secretaria de Estado de Educação. </a:t>
            </a:r>
          </a:p>
          <a:p>
            <a:pPr marL="0" indent="0">
              <a:buNone/>
            </a:pPr>
            <a:r>
              <a:rPr lang="pt-BR" dirty="0" smtClean="0"/>
              <a:t>3 - </a:t>
            </a:r>
            <a:r>
              <a:rPr lang="pt-BR" b="1" dirty="0" smtClean="0"/>
              <a:t>Aprofundamento nas áreas do conhecimento: </a:t>
            </a:r>
            <a:r>
              <a:rPr lang="pt-BR" dirty="0" smtClean="0"/>
              <a:t>4 componentes curriculares. </a:t>
            </a:r>
          </a:p>
          <a:p>
            <a:pPr marL="0" indent="0">
              <a:buNone/>
            </a:pPr>
            <a:r>
              <a:rPr lang="pt-BR" dirty="0" smtClean="0"/>
              <a:t>No </a:t>
            </a:r>
            <a:r>
              <a:rPr lang="pt-BR" b="1" dirty="0" smtClean="0"/>
              <a:t>1° período </a:t>
            </a:r>
            <a:r>
              <a:rPr lang="pt-BR" dirty="0" smtClean="0"/>
              <a:t>o aprofundamento ocorrerá:</a:t>
            </a:r>
          </a:p>
          <a:p>
            <a:r>
              <a:rPr lang="pt-BR" dirty="0"/>
              <a:t>L</a:t>
            </a:r>
            <a:r>
              <a:rPr lang="pt-BR" dirty="0" smtClean="0"/>
              <a:t>inguagens e suas tecnologias, </a:t>
            </a:r>
          </a:p>
          <a:p>
            <a:r>
              <a:rPr lang="pt-BR" dirty="0" smtClean="0"/>
              <a:t>Práticas Comunicativas e Criativas; </a:t>
            </a:r>
          </a:p>
          <a:p>
            <a:pPr marL="0" indent="0">
              <a:buNone/>
            </a:pPr>
            <a:r>
              <a:rPr lang="pt-BR" dirty="0"/>
              <a:t>N</a:t>
            </a:r>
            <a:r>
              <a:rPr lang="pt-BR" dirty="0" smtClean="0"/>
              <a:t>o </a:t>
            </a:r>
            <a:r>
              <a:rPr lang="pt-BR" b="1" dirty="0" smtClean="0"/>
              <a:t>2° período </a:t>
            </a:r>
            <a:r>
              <a:rPr lang="pt-BR" dirty="0" smtClean="0"/>
              <a:t>o aprofundamento será:</a:t>
            </a:r>
          </a:p>
          <a:p>
            <a:r>
              <a:rPr lang="pt-BR" dirty="0" smtClean="0"/>
              <a:t>Ciências Humanas e Sociais Aplicadas, </a:t>
            </a:r>
          </a:p>
          <a:p>
            <a:r>
              <a:rPr lang="pt-BR" dirty="0" smtClean="0"/>
              <a:t>Humanidades e Ciências Sociais</a:t>
            </a:r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Dia a Dia na Escola -Youtube / Blog / Instagram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33097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-27384"/>
            <a:ext cx="8229600" cy="1368152"/>
          </a:xfrm>
        </p:spPr>
        <p:txBody>
          <a:bodyPr>
            <a:noAutofit/>
          </a:bodyPr>
          <a:lstStyle/>
          <a:p>
            <a:r>
              <a:rPr lang="pt-BR" sz="7200" b="1" dirty="0" smtClean="0"/>
              <a:t>EJA</a:t>
            </a:r>
            <a:endParaRPr lang="pt-BR" sz="6600" b="1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323528" y="1124744"/>
            <a:ext cx="8640960" cy="532859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t-BR" dirty="0" smtClean="0"/>
              <a:t>O 1° e o 2º período do Ensino Médio na modalidade da Educação de Jovens e Adultos (EJA)  terão duração de 6 (seis) meses cada um, distribuído em:</a:t>
            </a:r>
          </a:p>
          <a:p>
            <a:r>
              <a:rPr lang="pt-BR" dirty="0" smtClean="0"/>
              <a:t> 20 (vinte) semanas letivas.</a:t>
            </a:r>
          </a:p>
          <a:p>
            <a:r>
              <a:rPr lang="pt-BR" dirty="0"/>
              <a:t>C</a:t>
            </a:r>
            <a:r>
              <a:rPr lang="pt-BR" dirty="0" smtClean="0"/>
              <a:t>arga horária semestral de 400 horas. </a:t>
            </a:r>
          </a:p>
          <a:p>
            <a:r>
              <a:rPr lang="pt-BR" dirty="0" smtClean="0"/>
              <a:t>Na EJA a </a:t>
            </a:r>
            <a:r>
              <a:rPr lang="pt-BR" dirty="0"/>
              <a:t>carga horária diária será de 4 (quatro) módulos aula de 50 (cinquenta) minutos, tendo em um dia da semana a oferta de 5 (cinco) módulos-aula de 50 (minutos), distribuída em 20 (vinte) semanas letivas semestrais. </a:t>
            </a:r>
          </a:p>
          <a:p>
            <a:r>
              <a:rPr lang="pt-BR" dirty="0" smtClean="0"/>
              <a:t>O </a:t>
            </a:r>
            <a:r>
              <a:rPr lang="pt-BR" dirty="0"/>
              <a:t>componente curricular de Educação Física no 1º e 2º período da EJA deverá ser ofertado no </a:t>
            </a:r>
            <a:r>
              <a:rPr lang="pt-BR" dirty="0" smtClean="0"/>
              <a:t>Pré-turno </a:t>
            </a:r>
            <a:r>
              <a:rPr lang="pt-BR" dirty="0"/>
              <a:t>do dia em que a escola ofertar 5 (cinco) módulos-aula. </a:t>
            </a: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Dia a Dia na Escola -Youtube / Blog / Instagram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8407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-27384"/>
            <a:ext cx="8229600" cy="1368152"/>
          </a:xfrm>
        </p:spPr>
        <p:txBody>
          <a:bodyPr>
            <a:noAutofit/>
          </a:bodyPr>
          <a:lstStyle/>
          <a:p>
            <a:r>
              <a:rPr lang="pt-BR" sz="5400" b="1" dirty="0" smtClean="0"/>
              <a:t>INTERDISCIPLINARIEDADE</a:t>
            </a:r>
            <a:endParaRPr lang="pt-BR" sz="4800" b="1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323528" y="1268760"/>
            <a:ext cx="8640960" cy="5184576"/>
          </a:xfrm>
        </p:spPr>
        <p:txBody>
          <a:bodyPr>
            <a:normAutofit/>
          </a:bodyPr>
          <a:lstStyle/>
          <a:p>
            <a:r>
              <a:rPr lang="pt-BR" dirty="0" smtClean="0"/>
              <a:t>As disciplinas não </a:t>
            </a:r>
            <a:r>
              <a:rPr lang="pt-BR" dirty="0" smtClean="0"/>
              <a:t>serão </a:t>
            </a:r>
            <a:r>
              <a:rPr lang="pt-BR" dirty="0" smtClean="0"/>
              <a:t>isoladas.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O </a:t>
            </a:r>
            <a:r>
              <a:rPr lang="pt-BR" dirty="0" smtClean="0"/>
              <a:t>planejamento será por área.</a:t>
            </a:r>
          </a:p>
          <a:p>
            <a:pPr lvl="1"/>
            <a:r>
              <a:rPr lang="pt-BR" dirty="0" smtClean="0"/>
              <a:t>Linguagens e suas Tecnologias</a:t>
            </a:r>
          </a:p>
          <a:p>
            <a:pPr lvl="1"/>
            <a:r>
              <a:rPr lang="pt-BR" dirty="0" smtClean="0"/>
              <a:t>Matemática e suas Tecnologias</a:t>
            </a:r>
          </a:p>
          <a:p>
            <a:pPr lvl="1"/>
            <a:r>
              <a:rPr lang="pt-BR" dirty="0" smtClean="0"/>
              <a:t>Ciências Humanas e Sociais Aplicadas</a:t>
            </a:r>
          </a:p>
          <a:p>
            <a:pPr lvl="1"/>
            <a:r>
              <a:rPr lang="pt-BR" dirty="0" smtClean="0"/>
              <a:t>Ciências da Natureza e suas Tecnologias</a:t>
            </a:r>
          </a:p>
          <a:p>
            <a:pPr marL="457200" lvl="1" indent="0">
              <a:buNone/>
            </a:pPr>
            <a:endParaRPr lang="pt-BR" dirty="0" smtClean="0"/>
          </a:p>
          <a:p>
            <a:r>
              <a:rPr lang="pt-BR" dirty="0" smtClean="0"/>
              <a:t>Foco: de que forma o aluno aprenderá melhor.</a:t>
            </a:r>
          </a:p>
          <a:p>
            <a:r>
              <a:rPr lang="pt-BR" dirty="0" smtClean="0"/>
              <a:t>Aluno: protagonista</a:t>
            </a:r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Dia a Dia na Escola -Youtube / Blog / Instagram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87823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17632" cy="1368152"/>
          </a:xfrm>
        </p:spPr>
        <p:txBody>
          <a:bodyPr>
            <a:noAutofit/>
          </a:bodyPr>
          <a:lstStyle/>
          <a:p>
            <a:r>
              <a:rPr lang="pt-BR" sz="5400" b="1" dirty="0" smtClean="0"/>
              <a:t>ESPECIALISTA DA EDUCAÇÃO</a:t>
            </a:r>
            <a:endParaRPr lang="pt-BR" sz="4800" b="1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67544" y="1988840"/>
            <a:ext cx="8424936" cy="2664296"/>
          </a:xfrm>
        </p:spPr>
        <p:txBody>
          <a:bodyPr>
            <a:normAutofit/>
          </a:bodyPr>
          <a:lstStyle/>
          <a:p>
            <a:r>
              <a:rPr lang="pt-BR" dirty="0" smtClean="0"/>
              <a:t>Precisa apontar caminhos.</a:t>
            </a:r>
          </a:p>
          <a:p>
            <a:r>
              <a:rPr lang="pt-BR" dirty="0" smtClean="0"/>
              <a:t>Criar estratégias.</a:t>
            </a:r>
          </a:p>
          <a:p>
            <a:r>
              <a:rPr lang="pt-BR" dirty="0" smtClean="0"/>
              <a:t>Análise do Livro didático (interdisciplinar).</a:t>
            </a:r>
          </a:p>
          <a:p>
            <a:r>
              <a:rPr lang="pt-BR" dirty="0" smtClean="0"/>
              <a:t>Livro por área.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Dia a Dia na Escola -Youtube / Blog / Instagram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539679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1245</Words>
  <Application>Microsoft Office PowerPoint</Application>
  <PresentationFormat>Apresentação na tela (4:3)</PresentationFormat>
  <Paragraphs>126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Tema do Office</vt:lpstr>
      <vt:lpstr>NOVO ENSINO MÉDIO</vt:lpstr>
      <vt:lpstr>POR QUÊ CRIARAM O  NOVO ENSINO MÉDIO</vt:lpstr>
      <vt:lpstr>Apresentação do PowerPoint</vt:lpstr>
      <vt:lpstr>NOVO ENSINO MÉDIO</vt:lpstr>
      <vt:lpstr>BASE NACIONAL COMUM</vt:lpstr>
      <vt:lpstr>ITINERÁRIO INTEGRADO (ITINERÁRIO FORMATIVO)</vt:lpstr>
      <vt:lpstr>ITINERÁRIO INTEGRADO (ITINERÁRIO FORMATIVO)</vt:lpstr>
      <vt:lpstr>ENSINO DIURNO </vt:lpstr>
      <vt:lpstr>ENSINO DIURNO  </vt:lpstr>
      <vt:lpstr>ENSINO DIURNO  MATRIZ CURRICULAR </vt:lpstr>
      <vt:lpstr>ENSINO DIURNO  MATRIZ CURRICULAR </vt:lpstr>
      <vt:lpstr>ENSINO NOTURNO  carga horária 1.000 horas</vt:lpstr>
      <vt:lpstr>ENSINO NOTURNO </vt:lpstr>
      <vt:lpstr>DISTRIBUIÇÃO DAS AULAS</vt:lpstr>
      <vt:lpstr>EJA – 18 anos completos</vt:lpstr>
      <vt:lpstr>EJA</vt:lpstr>
      <vt:lpstr>INTERDISCIPLINARIEDADE</vt:lpstr>
      <vt:lpstr>ESPECIALISTA DA EDUCAÇÃO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NOVO ENSINO MÉDIO</dc:title>
  <dc:creator>Ana Maria</dc:creator>
  <cp:lastModifiedBy>Ana Maria</cp:lastModifiedBy>
  <cp:revision>30</cp:revision>
  <dcterms:created xsi:type="dcterms:W3CDTF">2022-02-09T14:16:34Z</dcterms:created>
  <dcterms:modified xsi:type="dcterms:W3CDTF">2022-02-10T23:57:21Z</dcterms:modified>
</cp:coreProperties>
</file>